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3" r:id="rId4"/>
    <p:sldId id="260" r:id="rId5"/>
    <p:sldId id="264" r:id="rId6"/>
    <p:sldId id="271" r:id="rId7"/>
    <p:sldId id="272" r:id="rId8"/>
    <p:sldId id="273" r:id="rId9"/>
    <p:sldId id="274" r:id="rId10"/>
    <p:sldId id="275" r:id="rId11"/>
    <p:sldId id="276" r:id="rId12"/>
    <p:sldId id="270" r:id="rId13"/>
    <p:sldId id="265" r:id="rId14"/>
    <p:sldId id="277" r:id="rId15"/>
    <p:sldId id="268" r:id="rId16"/>
    <p:sldId id="267" r:id="rId17"/>
    <p:sldId id="269" r:id="rId18"/>
    <p:sldId id="266" r:id="rId19"/>
    <p:sldId id="25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26BA-3377-4E53-83F6-CD0671152C62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F044-F1DC-4560-8C6F-49A3493C61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56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F044-F1DC-4560-8C6F-49A3493C619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4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3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0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92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86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1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9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6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EB2F-2E99-496E-9161-18C1518904B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3286-AC13-42BF-B168-DCB24DC5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 for Generating Adversarial Patches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016824" cy="2016224"/>
          </a:xfrm>
        </p:spPr>
        <p:txBody>
          <a:bodyPr>
            <a:noAutofit/>
          </a:bodyPr>
          <a:lstStyle/>
          <a:p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Aishan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Liu</a:t>
            </a:r>
            <a:r>
              <a:rPr lang="en-US" altLang="zh-CN" sz="16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Xianglong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Liu</a:t>
            </a:r>
            <a:r>
              <a:rPr lang="en-US" altLang="zh-CN" sz="16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1*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Jiaxin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Fan</a:t>
            </a:r>
            <a:r>
              <a:rPr lang="en-US" altLang="zh-CN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Yuqing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</a:t>
            </a:r>
            <a:r>
              <a:rPr lang="en-US" altLang="zh-CN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Anlan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Zhang</a:t>
            </a:r>
            <a:r>
              <a:rPr lang="en-US" altLang="zh-CN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Huiyuan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Xie</a:t>
            </a:r>
            <a:r>
              <a:rPr lang="en-US" altLang="zh-CN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Dacheng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Tao</a:t>
            </a:r>
            <a:r>
              <a:rPr lang="en-US" altLang="zh-CN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  <a:p>
            <a:r>
              <a:rPr lang="en-US" altLang="zh-CN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Laboratory of Software Development Environment,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Beihang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University, China</a:t>
            </a:r>
          </a:p>
          <a:p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{</a:t>
            </a:r>
            <a:r>
              <a:rPr lang="en-US" altLang="zh-CN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liuaishan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xlliu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jxfan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mayuqing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zal1506}@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buaa.edu.cn</a:t>
            </a:r>
          </a:p>
          <a:p>
            <a:r>
              <a:rPr lang="en-US" altLang="zh-CN" sz="14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Computer Science and Technology, University of Cambridge, UK</a:t>
            </a: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hx255@cam.ac.uk</a:t>
            </a:r>
          </a:p>
          <a:p>
            <a:r>
              <a:rPr lang="en-US" altLang="zh-CN" sz="14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UBTECH Sydney AI Centre, SIT, FEIT, University of Sydney, Australia</a:t>
            </a: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dacheng.tao@sydney.edu.au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Formulation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Visual Fidelity &amp; Perceptual Correlation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4" y="1412776"/>
                <a:ext cx="43487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generation loss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Patch-to-patch translation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High visual fidelity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 can work without noise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4" y="1412776"/>
                <a:ext cx="4348731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840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087365" y="3861048"/>
            <a:ext cx="43487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Patch 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perceptual correlation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Constrain distortion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"/>
          <a:stretch/>
        </p:blipFill>
        <p:spPr bwMode="auto">
          <a:xfrm>
            <a:off x="2771800" y="5217915"/>
            <a:ext cx="2878460" cy="3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07241"/>
            <a:ext cx="5150942" cy="65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Formulation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Attention Sensitivity &amp; Attacking Ability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7364" y="1412776"/>
            <a:ext cx="43487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Adversarial attacking 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Attacking ability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Untargeted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Also can be targeted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38500"/>
            <a:ext cx="2901106" cy="3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87365" y="3645024"/>
            <a:ext cx="60049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Attention sensitivity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Critical attacking area leading to better performance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Grad-CAM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83568" y="5013176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Overall Loss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05264"/>
            <a:ext cx="3678560" cy="4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51845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Process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4562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8202" y="980728"/>
            <a:ext cx="272966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716016" y="519063"/>
            <a:ext cx="3042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Image dataset - GTSRB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36194" y="3717032"/>
            <a:ext cx="2859734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44008" y="3252220"/>
            <a:ext cx="3422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Patch dataset - QuickDraw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92" y="1052150"/>
            <a:ext cx="2546820" cy="199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201427" y="3902855"/>
            <a:ext cx="2382010" cy="2262449"/>
            <a:chOff x="5091401" y="1570731"/>
            <a:chExt cx="2791880" cy="2550481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774" y="3708275"/>
              <a:ext cx="319494" cy="346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222" y="3651225"/>
              <a:ext cx="2199417" cy="4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01" y="1570731"/>
              <a:ext cx="2791880" cy="19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910076" y="1052150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Dataset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4092" y="1526882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GTSRB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ImageNet</a:t>
            </a:r>
          </a:p>
        </p:txBody>
      </p:sp>
      <p:sp>
        <p:nvSpPr>
          <p:cNvPr id="28" name="矩形 27"/>
          <p:cNvSpPr/>
          <p:nvPr/>
        </p:nvSpPr>
        <p:spPr>
          <a:xfrm>
            <a:off x="910076" y="2679010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Attack Type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54092" y="3153742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White-box attack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Black-box attack</a:t>
            </a:r>
          </a:p>
        </p:txBody>
      </p:sp>
      <p:sp>
        <p:nvSpPr>
          <p:cNvPr id="30" name="矩形 29"/>
          <p:cNvSpPr/>
          <p:nvPr/>
        </p:nvSpPr>
        <p:spPr>
          <a:xfrm>
            <a:off x="918460" y="4335194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 Type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62476" y="4809926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world</a:t>
            </a:r>
          </a:p>
        </p:txBody>
      </p:sp>
    </p:spTree>
    <p:extLst>
      <p:ext uri="{BB962C8B-B14F-4D97-AF65-F5344CB8AC3E}">
        <p14:creationId xmlns:p14="http://schemas.microsoft.com/office/powerpoint/2010/main" val="1539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15616" y="1461842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Attacking </a:t>
            </a:r>
            <a:r>
              <a:rPr lang="en-US" altLang="zh-CN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Algos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59632" y="1936574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GoogleAp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LaVAN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62476" y="3861048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06492" y="4335780"/>
            <a:ext cx="32214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Tensorflow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NVIDIA Tesla K80 GPU cluster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Converge at epoch 200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15" y="1628800"/>
            <a:ext cx="1158742" cy="11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7592"/>
            <a:ext cx="1150253" cy="11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46" y="1646384"/>
            <a:ext cx="1158742" cy="1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13" y="1638189"/>
            <a:ext cx="1149557" cy="116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24" y="3960058"/>
            <a:ext cx="2784761" cy="22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22713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83568" y="836712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Digital World Attack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3391"/>
            <a:ext cx="3833337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115616" y="1585823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Semi-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Whitebox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Attack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763688" y="2001907"/>
                <a:ext cx="32214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ImageNet, GTSRB</a:t>
                </a:r>
                <a:endParaRPr lang="en-US" altLang="zh-CN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𝑉𝑌</m:t>
                    </m:r>
                    <m:r>
                      <a:rPr lang="en-US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n-US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𝑉𝐺𝐺</m:t>
                    </m:r>
                    <m:r>
                      <a:rPr lang="en-US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01907"/>
                <a:ext cx="322149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134" b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067920" y="3177882"/>
            <a:ext cx="4656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Transferability &amp; 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Blackbox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Attack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715992" y="3593966"/>
                <a:ext cx="6456408" cy="1387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GTSRB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𝑉𝑌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𝑉𝐺𝐺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16,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𝑉𝑌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𝑙𝑟𝑒𝑙𝑢</m:t>
                        </m:r>
                      </m:sub>
                    </m:sSub>
                    <m:r>
                      <a:rPr lang="en-US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𝑉𝐺𝐺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16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𝑡𝑎𝑛h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𝑉𝑌</m:t>
                        </m:r>
                      </m:e>
                    </m:ba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 </m:t>
                    </m:r>
                    <m:bar>
                      <m:barPr>
                        <m:pos m:val="top"/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𝑉𝐺𝐺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16</m:t>
                        </m:r>
                      </m:e>
                    </m:ba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𝑅𝑒𝑠𝑁𝑒𝑡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92" y="3593966"/>
                <a:ext cx="6456408" cy="1387816"/>
              </a:xfrm>
              <a:prstGeom prst="rect">
                <a:avLst/>
              </a:prstGeom>
              <a:blipFill rotWithShape="1">
                <a:blip r:embed="rId6"/>
                <a:stretch>
                  <a:fillRect l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876256" y="2348880"/>
            <a:ext cx="1529081" cy="24916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41" y="4637012"/>
            <a:ext cx="7183909" cy="18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83568" y="836712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Digital World Attack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049" name="组合 2048"/>
          <p:cNvGrpSpPr/>
          <p:nvPr/>
        </p:nvGrpSpPr>
        <p:grpSpPr>
          <a:xfrm>
            <a:off x="487208" y="1742817"/>
            <a:ext cx="4616896" cy="4536503"/>
            <a:chOff x="4275584" y="1844824"/>
            <a:chExt cx="4616896" cy="4536503"/>
          </a:xfrm>
        </p:grpSpPr>
        <p:grpSp>
          <p:nvGrpSpPr>
            <p:cNvPr id="5" name="组合 4"/>
            <p:cNvGrpSpPr/>
            <p:nvPr/>
          </p:nvGrpSpPr>
          <p:grpSpPr>
            <a:xfrm>
              <a:off x="4275584" y="1844824"/>
              <a:ext cx="4616896" cy="4202396"/>
              <a:chOff x="3591934" y="1844824"/>
              <a:chExt cx="4850681" cy="45624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1934" y="1844824"/>
                <a:ext cx="4850681" cy="123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1934" y="3422272"/>
                <a:ext cx="4850681" cy="1304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1934" y="5085184"/>
                <a:ext cx="4850681" cy="132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5292080" y="2993177"/>
                <a:ext cx="16107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GoogleAp</a:t>
                </a:r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292080" y="4620313"/>
                <a:ext cx="1610746" cy="464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LaVAN</a:t>
                </a:r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868144" y="5916456"/>
              <a:ext cx="1610746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PsGAN</a:t>
              </a:r>
              <a:endPara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80112" y="2395712"/>
            <a:ext cx="2649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Visual Fidelity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24128" y="2763792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Noise-like patch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Good-looking patch</a:t>
            </a:r>
          </a:p>
        </p:txBody>
      </p:sp>
      <p:sp>
        <p:nvSpPr>
          <p:cNvPr id="14" name="矩形 13"/>
          <p:cNvSpPr/>
          <p:nvPr/>
        </p:nvSpPr>
        <p:spPr>
          <a:xfrm>
            <a:off x="5580112" y="3699896"/>
            <a:ext cx="3365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 Correlation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24128" y="4017838"/>
            <a:ext cx="32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Meaningless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Natural and Harmonious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8792" y="2097688"/>
            <a:ext cx="3862056" cy="3663616"/>
            <a:chOff x="4598376" y="2204864"/>
            <a:chExt cx="3862056" cy="3663616"/>
          </a:xfrm>
        </p:grpSpPr>
        <p:sp>
          <p:nvSpPr>
            <p:cNvPr id="6" name="矩形 5"/>
            <p:cNvSpPr/>
            <p:nvPr/>
          </p:nvSpPr>
          <p:spPr>
            <a:xfrm>
              <a:off x="4598376" y="2709619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075376" y="2204864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04104" y="3963019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3448" y="2601744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082808" y="2429680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912104" y="3422123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588224" y="4142203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72400" y="3854171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50776" y="5229200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868144" y="5229200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011480" y="5573571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72400" y="5248699"/>
              <a:ext cx="288032" cy="2949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701948" y="2301745"/>
            <a:ext cx="3334548" cy="1540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716452" y="1761725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Advantages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83568" y="836712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Physical World Attack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7024" y="3802432"/>
            <a:ext cx="334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Real-world traffic sign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4484" y="4156045"/>
            <a:ext cx="33655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Beihang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Campus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Various angles and distances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adversarial patches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Print &amp; Stick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Photo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86.7% --&gt; 17.2%</a:t>
            </a:r>
          </a:p>
        </p:txBody>
      </p:sp>
      <p:pic>
        <p:nvPicPr>
          <p:cNvPr id="4098" name="Picture 2" descr="C:\Users\SEELE\Downloads\6890511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9097" r="20363" b="12179"/>
          <a:stretch/>
        </p:blipFill>
        <p:spPr bwMode="auto">
          <a:xfrm rot="5400000">
            <a:off x="1182355" y="1742558"/>
            <a:ext cx="2044237" cy="18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439932" y="5877272"/>
            <a:ext cx="1619900" cy="36004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769941" cy="110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31" y="4197762"/>
            <a:ext cx="2784381" cy="11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3" y="5410360"/>
            <a:ext cx="2763649" cy="1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E:\Work\PHD\博一\adv论文\AAAI_PAPER\2019format\res\phy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87" y="1056377"/>
            <a:ext cx="1230622" cy="12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Work\PHD\博一\adv论文\AAAI_PAPER\2019format\res\phy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048405"/>
            <a:ext cx="1238593" cy="12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5148064" y="548680"/>
            <a:ext cx="2649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Traffic Signs with Patch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189607" y="933385"/>
            <a:ext cx="3558857" cy="1540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148064" y="2420888"/>
            <a:ext cx="2649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Classification Result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148065" y="2805593"/>
            <a:ext cx="3600399" cy="1540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820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[1] </a:t>
            </a:r>
            <a:r>
              <a:rPr lang="en-US" altLang="zh-CN" sz="1400" dirty="0" err="1" smtClean="0"/>
              <a:t>Athalye</a:t>
            </a:r>
            <a:r>
              <a:rPr lang="en-US" altLang="zh-CN" sz="1400" dirty="0"/>
              <a:t>, A., and </a:t>
            </a:r>
            <a:r>
              <a:rPr lang="en-US" altLang="zh-CN" sz="1400" dirty="0" err="1"/>
              <a:t>Sutskever</a:t>
            </a:r>
            <a:r>
              <a:rPr lang="en-US" altLang="zh-CN" sz="1400" dirty="0"/>
              <a:t>, I. 2017. Synthesizing robust adversarial examples.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arXiv:1707.07397. </a:t>
            </a:r>
            <a:endParaRPr lang="en-US" altLang="zh-CN" sz="1400" dirty="0" smtClean="0"/>
          </a:p>
          <a:p>
            <a:r>
              <a:rPr lang="en-US" altLang="zh-CN" sz="1400" dirty="0" smtClean="0"/>
              <a:t>[2] Brown</a:t>
            </a:r>
            <a:r>
              <a:rPr lang="en-US" altLang="zh-CN" sz="1400" dirty="0"/>
              <a:t>, T. B.; Mane, D.; Roy, A.; </a:t>
            </a:r>
            <a:r>
              <a:rPr lang="en-US" altLang="zh-CN" sz="1400" dirty="0" err="1"/>
              <a:t>Abadi</a:t>
            </a:r>
            <a:r>
              <a:rPr lang="en-US" altLang="zh-CN" sz="1400" dirty="0"/>
              <a:t>, M.; and Gilmer, J.  </a:t>
            </a:r>
            <a:r>
              <a:rPr lang="en-US" altLang="zh-CN" sz="1400" dirty="0" smtClean="0"/>
              <a:t>2017</a:t>
            </a:r>
            <a:r>
              <a:rPr lang="en-US" altLang="zh-CN" sz="1400" dirty="0"/>
              <a:t>. Adversarial patch.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arXiv:1712.09665. </a:t>
            </a:r>
            <a:endParaRPr lang="en-US" altLang="zh-CN" sz="1400" dirty="0" smtClean="0"/>
          </a:p>
          <a:p>
            <a:r>
              <a:rPr lang="en-US" altLang="zh-CN" sz="1400" dirty="0" smtClean="0"/>
              <a:t>[3] </a:t>
            </a:r>
            <a:r>
              <a:rPr lang="en-US" altLang="zh-CN" sz="1400" dirty="0" err="1" smtClean="0"/>
              <a:t>Evtimov</a:t>
            </a:r>
            <a:r>
              <a:rPr lang="en-US" altLang="zh-CN" sz="1400" dirty="0"/>
              <a:t>, I.; </a:t>
            </a:r>
            <a:r>
              <a:rPr lang="en-US" altLang="zh-CN" sz="1400" dirty="0" err="1"/>
              <a:t>Eykholt</a:t>
            </a:r>
            <a:r>
              <a:rPr lang="en-US" altLang="zh-CN" sz="1400" dirty="0"/>
              <a:t>, K.; </a:t>
            </a:r>
            <a:r>
              <a:rPr lang="en-US" altLang="zh-CN" sz="1400" dirty="0" err="1"/>
              <a:t>Fernandes</a:t>
            </a:r>
            <a:r>
              <a:rPr lang="en-US" altLang="zh-CN" sz="1400" dirty="0"/>
              <a:t>, E.; Kohno, T.; Li, B.; Prakash, A.; Rahmati, A.; and Song, D. 2017. Robust physical-world attacks on deep learning models.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arXiv:1707.08945 </a:t>
            </a:r>
          </a:p>
          <a:p>
            <a:r>
              <a:rPr lang="en-US" altLang="zh-CN" sz="1400" dirty="0" smtClean="0"/>
              <a:t>[4] </a:t>
            </a:r>
            <a:r>
              <a:rPr lang="en-US" altLang="zh-CN" sz="1400" dirty="0" err="1" smtClean="0"/>
              <a:t>Goodfellow</a:t>
            </a:r>
            <a:r>
              <a:rPr lang="en-US" altLang="zh-CN" sz="1400" dirty="0"/>
              <a:t>, I. J.; </a:t>
            </a:r>
            <a:r>
              <a:rPr lang="en-US" altLang="zh-CN" sz="1400" dirty="0" err="1"/>
              <a:t>Pouget-Abadie</a:t>
            </a:r>
            <a:r>
              <a:rPr lang="en-US" altLang="zh-CN" sz="1400" dirty="0"/>
              <a:t>, J.; Mirza, M.; Xu, B.; </a:t>
            </a:r>
            <a:r>
              <a:rPr lang="en-US" altLang="zh-CN" sz="1400" dirty="0" err="1"/>
              <a:t>Warde</a:t>
            </a:r>
            <a:r>
              <a:rPr lang="en-US" altLang="zh-CN" sz="1400" dirty="0"/>
              <a:t>-Farley, D.; </a:t>
            </a:r>
            <a:r>
              <a:rPr lang="en-US" altLang="zh-CN" sz="1400" dirty="0" err="1"/>
              <a:t>Ozair</a:t>
            </a:r>
            <a:r>
              <a:rPr lang="en-US" altLang="zh-CN" sz="1400" dirty="0"/>
              <a:t>, S.; </a:t>
            </a:r>
            <a:r>
              <a:rPr lang="en-US" altLang="zh-CN" sz="1400" dirty="0" err="1"/>
              <a:t>Courville</a:t>
            </a:r>
            <a:r>
              <a:rPr lang="en-US" altLang="zh-CN" sz="1400" dirty="0"/>
              <a:t>, A.; and </a:t>
            </a:r>
            <a:r>
              <a:rPr lang="en-US" altLang="zh-CN" sz="1400" dirty="0" err="1"/>
              <a:t>Bengio</a:t>
            </a:r>
            <a:r>
              <a:rPr lang="en-US" altLang="zh-CN" sz="1400" dirty="0"/>
              <a:t>, Y. 2014. Generative adversarial nets. Advances in Neural Information Processing Systems, 2672–2680. </a:t>
            </a:r>
            <a:endParaRPr lang="en-US" altLang="zh-CN" sz="1400" dirty="0" smtClean="0"/>
          </a:p>
          <a:p>
            <a:r>
              <a:rPr lang="en-US" altLang="zh-CN" sz="1400" dirty="0" smtClean="0"/>
              <a:t>[5] </a:t>
            </a:r>
            <a:r>
              <a:rPr lang="en-US" altLang="zh-CN" sz="1400" dirty="0" err="1" smtClean="0"/>
              <a:t>Goodfellow</a:t>
            </a:r>
            <a:r>
              <a:rPr lang="en-US" altLang="zh-CN" sz="1400" dirty="0"/>
              <a:t>, I. J.; </a:t>
            </a:r>
            <a:r>
              <a:rPr lang="en-US" altLang="zh-CN" sz="1400" dirty="0" err="1"/>
              <a:t>Shlens</a:t>
            </a:r>
            <a:r>
              <a:rPr lang="en-US" altLang="zh-CN" sz="1400" dirty="0"/>
              <a:t>, J.; and </a:t>
            </a:r>
            <a:r>
              <a:rPr lang="en-US" altLang="zh-CN" sz="1400" dirty="0" err="1"/>
              <a:t>Szegedy</a:t>
            </a:r>
            <a:r>
              <a:rPr lang="en-US" altLang="zh-CN" sz="1400" dirty="0"/>
              <a:t>, C. Explaining and harnessing adversarial examples (2014).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arXiv:1412.6572</a:t>
            </a:r>
            <a:r>
              <a:rPr lang="en-US" altLang="zh-CN" sz="1400" dirty="0" smtClean="0"/>
              <a:t>. </a:t>
            </a:r>
          </a:p>
          <a:p>
            <a:r>
              <a:rPr lang="en-US" altLang="zh-CN" sz="1400" dirty="0" smtClean="0"/>
              <a:t>[6] </a:t>
            </a:r>
            <a:r>
              <a:rPr lang="en-US" altLang="zh-CN" sz="1400" dirty="0" err="1" smtClean="0"/>
              <a:t>Houben</a:t>
            </a:r>
            <a:r>
              <a:rPr lang="en-US" altLang="zh-CN" sz="1400" dirty="0"/>
              <a:t>, S.; </a:t>
            </a:r>
            <a:r>
              <a:rPr lang="en-US" altLang="zh-CN" sz="1400" dirty="0" err="1"/>
              <a:t>Stallkamp</a:t>
            </a:r>
            <a:r>
              <a:rPr lang="en-US" altLang="zh-CN" sz="1400" dirty="0"/>
              <a:t>, J.; </a:t>
            </a:r>
            <a:r>
              <a:rPr lang="en-US" altLang="zh-CN" sz="1400" dirty="0" err="1"/>
              <a:t>Salmen</a:t>
            </a:r>
            <a:r>
              <a:rPr lang="en-US" altLang="zh-CN" sz="1400" dirty="0"/>
              <a:t>, J.; </a:t>
            </a:r>
            <a:r>
              <a:rPr lang="en-US" altLang="zh-CN" sz="1400" dirty="0" err="1"/>
              <a:t>Schlipsing</a:t>
            </a:r>
            <a:r>
              <a:rPr lang="en-US" altLang="zh-CN" sz="1400" dirty="0"/>
              <a:t>, M.; and </a:t>
            </a:r>
            <a:r>
              <a:rPr lang="en-US" altLang="zh-CN" sz="1400" dirty="0" err="1"/>
              <a:t>Igel</a:t>
            </a:r>
            <a:r>
              <a:rPr lang="en-US" altLang="zh-CN" sz="1400" dirty="0"/>
              <a:t>, C. 2008. Detection of traffic signs in real-world images: The </a:t>
            </a:r>
            <a:r>
              <a:rPr lang="en-US" altLang="zh-CN" sz="1400" dirty="0" err="1"/>
              <a:t>german</a:t>
            </a:r>
            <a:r>
              <a:rPr lang="en-US" altLang="zh-CN" sz="1400" dirty="0"/>
              <a:t> traffic sign detection benchmark. In International Joint Conference on Neural Networks, 1–8. </a:t>
            </a:r>
            <a:endParaRPr lang="en-US" altLang="zh-CN" sz="1400" dirty="0" smtClean="0"/>
          </a:p>
          <a:p>
            <a:r>
              <a:rPr lang="en-US" altLang="zh-CN" sz="1400" dirty="0" smtClean="0"/>
              <a:t>[7] Isola</a:t>
            </a:r>
            <a:r>
              <a:rPr lang="en-US" altLang="zh-CN" sz="1400" dirty="0"/>
              <a:t>, P.; Zhu, J. Y.; Zhou, T.; and </a:t>
            </a:r>
            <a:r>
              <a:rPr lang="en-US" altLang="zh-CN" sz="1400" dirty="0" err="1"/>
              <a:t>Efros</a:t>
            </a:r>
            <a:r>
              <a:rPr lang="en-US" altLang="zh-CN" sz="1400" dirty="0"/>
              <a:t>, A. A. 2017. </a:t>
            </a:r>
            <a:r>
              <a:rPr lang="en-US" altLang="zh-CN" sz="1400" dirty="0" err="1"/>
              <a:t>Imageto</a:t>
            </a:r>
            <a:r>
              <a:rPr lang="en-US" altLang="zh-CN" sz="1400" dirty="0"/>
              <a:t>-image translation with conditional adversarial networks. In IEEE Conference on Computer Vision and Pattern Recognition, </a:t>
            </a:r>
            <a:r>
              <a:rPr lang="en-US" altLang="zh-CN" sz="1400" dirty="0" smtClean="0"/>
              <a:t>5967–5976. </a:t>
            </a:r>
          </a:p>
          <a:p>
            <a:r>
              <a:rPr lang="en-US" altLang="zh-CN" sz="1400" dirty="0" smtClean="0"/>
              <a:t>[8] Johnson</a:t>
            </a:r>
            <a:r>
              <a:rPr lang="en-US" altLang="zh-CN" sz="1400" dirty="0"/>
              <a:t>, J.; </a:t>
            </a:r>
            <a:r>
              <a:rPr lang="en-US" altLang="zh-CN" sz="1400" dirty="0" err="1"/>
              <a:t>Alahi</a:t>
            </a:r>
            <a:r>
              <a:rPr lang="en-US" altLang="zh-CN" sz="1400" dirty="0"/>
              <a:t>, A.; and Li, F. F. 2016. Perceptual losses for real-time style transfer and super-resolution. In European Conference on Computer Vision, 694–711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[9] </a:t>
            </a:r>
            <a:r>
              <a:rPr lang="en-US" altLang="zh-CN" sz="1400" dirty="0" err="1"/>
              <a:t>Karmon</a:t>
            </a:r>
            <a:r>
              <a:rPr lang="en-US" altLang="zh-CN" sz="1400" dirty="0"/>
              <a:t>, D.; Zoran, D.; and Goldberg, Y. 2018. </a:t>
            </a:r>
            <a:r>
              <a:rPr lang="en-US" altLang="zh-CN" sz="1400" dirty="0" err="1"/>
              <a:t>Lavan</a:t>
            </a:r>
            <a:r>
              <a:rPr lang="en-US" altLang="zh-CN" sz="1400" dirty="0"/>
              <a:t>: Localized and visible adversarial noise.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arXiv:1801.02608. </a:t>
            </a:r>
            <a:endParaRPr lang="en-US" altLang="zh-CN" sz="1400" dirty="0" smtClean="0"/>
          </a:p>
          <a:p>
            <a:r>
              <a:rPr lang="en-US" altLang="zh-CN" sz="1400" dirty="0"/>
              <a:t>[10] </a:t>
            </a:r>
            <a:r>
              <a:rPr lang="en-US" altLang="zh-CN" sz="1400" dirty="0" err="1"/>
              <a:t>Kurakin</a:t>
            </a:r>
            <a:r>
              <a:rPr lang="en-US" altLang="zh-CN" sz="1400" dirty="0"/>
              <a:t>, A.; </a:t>
            </a:r>
            <a:r>
              <a:rPr lang="en-US" altLang="zh-CN" sz="1400" dirty="0" err="1"/>
              <a:t>Goodfellow</a:t>
            </a:r>
            <a:r>
              <a:rPr lang="en-US" altLang="zh-CN" sz="1400" dirty="0"/>
              <a:t>, I.; and </a:t>
            </a:r>
            <a:r>
              <a:rPr lang="en-US" altLang="zh-CN" sz="1400" dirty="0" err="1"/>
              <a:t>Bengio</a:t>
            </a:r>
            <a:r>
              <a:rPr lang="en-US" altLang="zh-CN" sz="1400" dirty="0"/>
              <a:t>, S. 2016. Adversarial examples in the physical world.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arXiv:1607.02533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[11] Pathak, D.; </a:t>
            </a:r>
            <a:r>
              <a:rPr lang="en-US" altLang="zh-CN" sz="1400" dirty="0" err="1"/>
              <a:t>Krahenbuhl</a:t>
            </a:r>
            <a:r>
              <a:rPr lang="en-US" altLang="zh-CN" sz="1400" dirty="0"/>
              <a:t>, P.; Donahue, J.; Darrell, T.; and </a:t>
            </a:r>
            <a:r>
              <a:rPr lang="en-US" altLang="zh-CN" sz="1400" dirty="0" err="1"/>
              <a:t>Efros</a:t>
            </a:r>
            <a:r>
              <a:rPr lang="en-US" altLang="zh-CN" sz="1400" dirty="0"/>
              <a:t>, A. A. 2016. Context encoders: Feature learning by </a:t>
            </a:r>
            <a:r>
              <a:rPr lang="en-US" altLang="zh-CN" sz="1400" dirty="0" err="1"/>
              <a:t>inpainting</a:t>
            </a:r>
            <a:r>
              <a:rPr lang="en-US" altLang="zh-CN" sz="1400" dirty="0"/>
              <a:t>. In The IEEE Conference on Computer Vision and Pattern Recognition, 2536–2544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[12] </a:t>
            </a:r>
            <a:r>
              <a:rPr lang="en-US" altLang="zh-CN" sz="1400" dirty="0" err="1"/>
              <a:t>Selvaraju</a:t>
            </a:r>
            <a:r>
              <a:rPr lang="en-US" altLang="zh-CN" sz="1400" dirty="0"/>
              <a:t>, R. R.; Das, A.; </a:t>
            </a:r>
            <a:r>
              <a:rPr lang="en-US" altLang="zh-CN" sz="1400" dirty="0" err="1"/>
              <a:t>Vedantam</a:t>
            </a:r>
            <a:r>
              <a:rPr lang="en-US" altLang="zh-CN" sz="1400" dirty="0"/>
              <a:t>, R.; Cogswell, M.; Parikh, D.; and </a:t>
            </a:r>
            <a:r>
              <a:rPr lang="en-US" altLang="zh-CN" sz="1400" dirty="0" err="1"/>
              <a:t>Batra</a:t>
            </a:r>
            <a:r>
              <a:rPr lang="en-US" altLang="zh-CN" sz="1400" dirty="0"/>
              <a:t>, D. 2016. Grad-cam: Why did you say that? visual explanations from deep networks via </a:t>
            </a:r>
            <a:r>
              <a:rPr lang="en-US" altLang="zh-CN" sz="1400" dirty="0" err="1"/>
              <a:t>gradientbased</a:t>
            </a:r>
            <a:r>
              <a:rPr lang="en-US" altLang="zh-CN" sz="1400" dirty="0"/>
              <a:t> localization. </a:t>
            </a:r>
            <a:r>
              <a:rPr lang="en-US" altLang="zh-CN" sz="1400" dirty="0" err="1"/>
              <a:t>CoRR</a:t>
            </a:r>
            <a:r>
              <a:rPr lang="en-US" altLang="zh-CN" sz="1400" dirty="0"/>
              <a:t>, abs/1610.02391, 7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[13] </a:t>
            </a:r>
            <a:r>
              <a:rPr lang="en-US" altLang="zh-CN" sz="1400" dirty="0" err="1"/>
              <a:t>Szegedy</a:t>
            </a:r>
            <a:r>
              <a:rPr lang="en-US" altLang="zh-CN" sz="1400" dirty="0"/>
              <a:t>, C.; </a:t>
            </a:r>
            <a:r>
              <a:rPr lang="en-US" altLang="zh-CN" sz="1400" dirty="0" err="1"/>
              <a:t>Zaremba</a:t>
            </a:r>
            <a:r>
              <a:rPr lang="en-US" altLang="zh-CN" sz="1400" dirty="0"/>
              <a:t>, W.; </a:t>
            </a:r>
            <a:r>
              <a:rPr lang="en-US" altLang="zh-CN" sz="1400" dirty="0" err="1"/>
              <a:t>Sutskever</a:t>
            </a:r>
            <a:r>
              <a:rPr lang="en-US" altLang="zh-CN" sz="1400" dirty="0"/>
              <a:t>, I.; Bruna, J.; </a:t>
            </a:r>
            <a:r>
              <a:rPr lang="en-US" altLang="zh-CN" sz="1400" dirty="0" err="1"/>
              <a:t>Erhan</a:t>
            </a:r>
            <a:r>
              <a:rPr lang="en-US" altLang="zh-CN" sz="1400" dirty="0"/>
              <a:t>, D.; </a:t>
            </a:r>
            <a:r>
              <a:rPr lang="en-US" altLang="zh-CN" sz="1400" dirty="0" err="1"/>
              <a:t>Goodfellow</a:t>
            </a:r>
            <a:r>
              <a:rPr lang="en-US" altLang="zh-CN" sz="1400" dirty="0"/>
              <a:t>, I.; and Fergus, R. 2013. Intriguing properties of neural networks.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arXiv:1312.6199. </a:t>
            </a:r>
            <a:endParaRPr lang="en-US" altLang="zh-CN" sz="1400" dirty="0" smtClean="0"/>
          </a:p>
          <a:p>
            <a:r>
              <a:rPr lang="en-US" altLang="zh-CN" sz="1400" dirty="0"/>
              <a:t>[14] Xiao, C.; Li, B.; Zhu, J.-Y.; He, W.; Liu, M.; and Song, D. 2018. Generating adversarial examples with adversarial networks.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 preprint arXiv:1801.02610.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013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Thanks!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2267744" y="4477319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8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1123847" y="4469935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7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2267744" y="3475381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6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1108758" y="3461823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5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1100376" y="2456321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4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2267744" y="2463941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3384376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3568" y="836712"/>
            <a:ext cx="51845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Artificial Intelligence Safety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86351" y="2308301"/>
            <a:ext cx="1221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Auto Driving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Rectangle 131">
            <a:extLst>
              <a:ext uri="{FF2B5EF4-FFF2-40B4-BE49-F238E27FC236}">
                <a16:creationId xmlns:a16="http://schemas.microsoft.com/office/drawing/2014/main" xmlns="" id="{542FEC42-EC1B-4DE2-85A1-C2E3D1C7EFC7}"/>
              </a:ext>
            </a:extLst>
          </p:cNvPr>
          <p:cNvSpPr/>
          <p:nvPr/>
        </p:nvSpPr>
        <p:spPr bwMode="gray">
          <a:xfrm>
            <a:off x="5430024" y="2363483"/>
            <a:ext cx="226947" cy="228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6C52A23F-C2B5-43BD-A4B3-2A46FD2222CE}"/>
              </a:ext>
            </a:extLst>
          </p:cNvPr>
          <p:cNvSpPr/>
          <p:nvPr/>
        </p:nvSpPr>
        <p:spPr bwMode="auto">
          <a:xfrm>
            <a:off x="5452186" y="2427256"/>
            <a:ext cx="182679" cy="70396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137EED9E-C2A0-4ADD-B3C6-4E480AD5260A}"/>
              </a:ext>
            </a:extLst>
          </p:cNvPr>
          <p:cNvSpPr/>
          <p:nvPr/>
        </p:nvSpPr>
        <p:spPr bwMode="auto">
          <a:xfrm>
            <a:off x="5469979" y="2482950"/>
            <a:ext cx="51701" cy="5028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734330FE-988C-4F21-BEA6-59AA6A22460C}"/>
              </a:ext>
            </a:extLst>
          </p:cNvPr>
          <p:cNvSpPr/>
          <p:nvPr/>
        </p:nvSpPr>
        <p:spPr bwMode="auto">
          <a:xfrm>
            <a:off x="5562965" y="2485855"/>
            <a:ext cx="51701" cy="5028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圆角矩形 14">
            <a:extLst>
              <a:ext uri="{FF2B5EF4-FFF2-40B4-BE49-F238E27FC236}">
                <a16:creationId xmlns:a16="http://schemas.microsoft.com/office/drawing/2014/main" xmlns="" id="{2701C8B8-69A7-4077-80AA-5757BC0F8A4A}"/>
              </a:ext>
            </a:extLst>
          </p:cNvPr>
          <p:cNvSpPr/>
          <p:nvPr/>
        </p:nvSpPr>
        <p:spPr bwMode="auto">
          <a:xfrm>
            <a:off x="5476652" y="2435908"/>
            <a:ext cx="37915" cy="368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0" name="圆角矩形 57">
            <a:extLst>
              <a:ext uri="{FF2B5EF4-FFF2-40B4-BE49-F238E27FC236}">
                <a16:creationId xmlns:a16="http://schemas.microsoft.com/office/drawing/2014/main" xmlns="" id="{C9C2AAE4-FE6D-4F82-8CC0-2D854DFE0CCB}"/>
              </a:ext>
            </a:extLst>
          </p:cNvPr>
          <p:cNvSpPr/>
          <p:nvPr/>
        </p:nvSpPr>
        <p:spPr bwMode="auto">
          <a:xfrm>
            <a:off x="5518912" y="2435908"/>
            <a:ext cx="37915" cy="368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600" b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40" name="标题 1"/>
          <p:cNvSpPr txBox="1">
            <a:spLocks/>
          </p:cNvSpPr>
          <p:nvPr/>
        </p:nvSpPr>
        <p:spPr>
          <a:xfrm>
            <a:off x="618456" y="1661623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Widely used AI techniques</a:t>
            </a:r>
          </a:p>
        </p:txBody>
      </p:sp>
      <p:sp>
        <p:nvSpPr>
          <p:cNvPr id="3" name="矩形 2"/>
          <p:cNvSpPr/>
          <p:nvPr/>
        </p:nvSpPr>
        <p:spPr>
          <a:xfrm>
            <a:off x="4860032" y="1628800"/>
            <a:ext cx="309257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 safety needs to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improved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114" descr="e7d195523061f1c04045225a878dfc257dff7dff43336007BE456E13F5D6A39C111E01A1D0DED560D1697852701D9983FFE6F8418ABA1165B5E5FB7294405997E82332F17E545E12D35CAC327149399EB621DB83A0468A8CD9488C675F6CE76F79AA0E06FEBB2A1BC3C2A11E0D8CD990FDBDF3E00D7C613CA1BE05934E2A68D77B3E2A1C7A22C155">
            <a:extLst>
              <a:ext uri="{FF2B5EF4-FFF2-40B4-BE49-F238E27FC236}">
                <a16:creationId xmlns:a16="http://schemas.microsoft.com/office/drawing/2014/main" xmlns="" id="{47689BCD-1371-443E-9584-3D5391B87692}"/>
              </a:ext>
            </a:extLst>
          </p:cNvPr>
          <p:cNvGrpSpPr/>
          <p:nvPr/>
        </p:nvGrpSpPr>
        <p:grpSpPr>
          <a:xfrm>
            <a:off x="1260174" y="2613582"/>
            <a:ext cx="514348" cy="417112"/>
            <a:chOff x="6463926" y="2278309"/>
            <a:chExt cx="708057" cy="703302"/>
          </a:xfrm>
          <a:solidFill>
            <a:srgbClr val="7F7F7F"/>
          </a:solidFill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xmlns="" id="{97032FC7-8A18-47BB-AB1F-4A371EE24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1E7ECE3D-21D8-40AA-ABB3-1BCA9B28C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B8F893E7-C7AC-4306-999A-E7F7C48AD025}"/>
                </a:ext>
              </a:extLst>
            </p:cNvPr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946AF82A-73F7-4AB5-8573-19FBC4FBB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</p:grpSp>
      <p:sp>
        <p:nvSpPr>
          <p:cNvPr id="47" name="梯形 46">
            <a:extLst>
              <a:ext uri="{FF2B5EF4-FFF2-40B4-BE49-F238E27FC236}">
                <a16:creationId xmlns:a16="http://schemas.microsoft.com/office/drawing/2014/main" xmlns="" id="{6C52A23F-C2B5-43BD-A4B3-2A46FD2222CE}"/>
              </a:ext>
            </a:extLst>
          </p:cNvPr>
          <p:cNvSpPr/>
          <p:nvPr/>
        </p:nvSpPr>
        <p:spPr bwMode="auto">
          <a:xfrm>
            <a:off x="2284908" y="2662311"/>
            <a:ext cx="826838" cy="283575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xmlns="" id="{137EED9E-C2A0-4ADD-B3C6-4E480AD5260A}"/>
              </a:ext>
            </a:extLst>
          </p:cNvPr>
          <p:cNvSpPr/>
          <p:nvPr/>
        </p:nvSpPr>
        <p:spPr bwMode="auto">
          <a:xfrm>
            <a:off x="2365445" y="2886662"/>
            <a:ext cx="234010" cy="20255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xmlns="" id="{734330FE-988C-4F21-BEA6-59AA6A22460C}"/>
              </a:ext>
            </a:extLst>
          </p:cNvPr>
          <p:cNvSpPr/>
          <p:nvPr/>
        </p:nvSpPr>
        <p:spPr bwMode="auto">
          <a:xfrm>
            <a:off x="2786315" y="2898368"/>
            <a:ext cx="234010" cy="20255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圆角矩形 14">
            <a:extLst>
              <a:ext uri="{FF2B5EF4-FFF2-40B4-BE49-F238E27FC236}">
                <a16:creationId xmlns:a16="http://schemas.microsoft.com/office/drawing/2014/main" xmlns="" id="{2701C8B8-69A7-4077-80AA-5757BC0F8A4A}"/>
              </a:ext>
            </a:extLst>
          </p:cNvPr>
          <p:cNvSpPr/>
          <p:nvPr/>
        </p:nvSpPr>
        <p:spPr bwMode="auto">
          <a:xfrm>
            <a:off x="2395646" y="2697167"/>
            <a:ext cx="171608" cy="1485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zh-CN" altLang="en-US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1" name="圆角矩形 57">
            <a:extLst>
              <a:ext uri="{FF2B5EF4-FFF2-40B4-BE49-F238E27FC236}">
                <a16:creationId xmlns:a16="http://schemas.microsoft.com/office/drawing/2014/main" xmlns="" id="{C9C2AAE4-FE6D-4F82-8CC0-2D854DFE0CCB}"/>
              </a:ext>
            </a:extLst>
          </p:cNvPr>
          <p:cNvSpPr/>
          <p:nvPr/>
        </p:nvSpPr>
        <p:spPr bwMode="auto">
          <a:xfrm>
            <a:off x="2586922" y="2697167"/>
            <a:ext cx="171608" cy="1485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zh-CN" altLang="en-US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2" name="圆角矩形 17">
            <a:extLst>
              <a:ext uri="{FF2B5EF4-FFF2-40B4-BE49-F238E27FC236}">
                <a16:creationId xmlns:a16="http://schemas.microsoft.com/office/drawing/2014/main" xmlns="" id="{60C2FFA2-4587-4D39-A06C-25EFADDF4CB2}"/>
              </a:ext>
            </a:extLst>
          </p:cNvPr>
          <p:cNvSpPr/>
          <p:nvPr/>
        </p:nvSpPr>
        <p:spPr bwMode="auto">
          <a:xfrm>
            <a:off x="1253346" y="4620058"/>
            <a:ext cx="592827" cy="513136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50E5C443-20C8-4E07-8523-A8CA33DB5457}"/>
              </a:ext>
            </a:extLst>
          </p:cNvPr>
          <p:cNvSpPr/>
          <p:nvPr/>
        </p:nvSpPr>
        <p:spPr bwMode="auto">
          <a:xfrm>
            <a:off x="1398045" y="4800580"/>
            <a:ext cx="327616" cy="121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5C4CD79-9211-4E75-8B93-3D5FC5BA1C15}"/>
              </a:ext>
            </a:extLst>
          </p:cNvPr>
          <p:cNvSpPr/>
          <p:nvPr/>
        </p:nvSpPr>
        <p:spPr bwMode="auto">
          <a:xfrm>
            <a:off x="1508262" y="4719018"/>
            <a:ext cx="107454" cy="291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0" name="流程图: 联系 59"/>
          <p:cNvSpPr/>
          <p:nvPr/>
        </p:nvSpPr>
        <p:spPr>
          <a:xfrm>
            <a:off x="2338695" y="4528972"/>
            <a:ext cx="722194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梯形 63">
            <a:extLst>
              <a:ext uri="{FF2B5EF4-FFF2-40B4-BE49-F238E27FC236}">
                <a16:creationId xmlns:a16="http://schemas.microsoft.com/office/drawing/2014/main" xmlns="" id="{6C52A23F-C2B5-43BD-A4B3-2A46FD2222CE}"/>
              </a:ext>
            </a:extLst>
          </p:cNvPr>
          <p:cNvSpPr/>
          <p:nvPr/>
        </p:nvSpPr>
        <p:spPr bwMode="auto">
          <a:xfrm>
            <a:off x="2377386" y="3883321"/>
            <a:ext cx="706220" cy="21016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xmlns="" id="{137EED9E-C2A0-4ADD-B3C6-4E480AD5260A}"/>
              </a:ext>
            </a:extLst>
          </p:cNvPr>
          <p:cNvSpPr/>
          <p:nvPr/>
        </p:nvSpPr>
        <p:spPr bwMode="auto">
          <a:xfrm>
            <a:off x="2452414" y="4021909"/>
            <a:ext cx="234010" cy="20255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xmlns="" id="{734330FE-988C-4F21-BEA6-59AA6A22460C}"/>
              </a:ext>
            </a:extLst>
          </p:cNvPr>
          <p:cNvSpPr/>
          <p:nvPr/>
        </p:nvSpPr>
        <p:spPr bwMode="auto">
          <a:xfrm>
            <a:off x="2745268" y="4021909"/>
            <a:ext cx="234010" cy="20255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椭圆形标注 67"/>
          <p:cNvSpPr/>
          <p:nvPr/>
        </p:nvSpPr>
        <p:spPr>
          <a:xfrm>
            <a:off x="1217547" y="3600629"/>
            <a:ext cx="650817" cy="515222"/>
          </a:xfrm>
          <a:prstGeom prst="wedgeEllipseCallout">
            <a:avLst>
              <a:gd name="adj1" fmla="val -38396"/>
              <a:gd name="adj2" fmla="val 67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梯形 68"/>
          <p:cNvSpPr/>
          <p:nvPr/>
        </p:nvSpPr>
        <p:spPr>
          <a:xfrm>
            <a:off x="2862273" y="3614187"/>
            <a:ext cx="117005" cy="26913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446064" y="3573929"/>
            <a:ext cx="507674" cy="6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空心弧 70"/>
          <p:cNvSpPr/>
          <p:nvPr/>
        </p:nvSpPr>
        <p:spPr>
          <a:xfrm rot="15908171">
            <a:off x="2442423" y="3688910"/>
            <a:ext cx="128707" cy="128914"/>
          </a:xfrm>
          <a:prstGeom prst="blockArc">
            <a:avLst>
              <a:gd name="adj1" fmla="val 6109938"/>
              <a:gd name="adj2" fmla="val 18321337"/>
              <a:gd name="adj3" fmla="val 14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2459385" y="3632298"/>
            <a:ext cx="0" cy="931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63606" y="2119959"/>
            <a:ext cx="326032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939660" y="2119959"/>
            <a:ext cx="2837444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63" y="4824169"/>
            <a:ext cx="2424325" cy="1742548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5653543" y="4378183"/>
            <a:ext cx="1594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Face Recognition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5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5385364" y="4424838"/>
            <a:ext cx="256152" cy="2264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b="1" kern="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86" name="组合 114" descr="e7d195523061f1c04045225a878dfc257dff7dff43336007BE456E13F5D6A39C111E01A1D0DED560D1697852701D9983FFE6F8418ABA1165B5E5FB7294405997E82332F17E545E12D35CAC327149399EB621DB83A0468A8CD9488C675F6CE76F79AA0E06FEBB2A1BC3C2A11E0D8CD990FDBDF3E00D7C613CA1BE05934E2A68D77B3E2A1C7A22C155">
            <a:extLst>
              <a:ext uri="{FF2B5EF4-FFF2-40B4-BE49-F238E27FC236}">
                <a16:creationId xmlns:a16="http://schemas.microsoft.com/office/drawing/2014/main" xmlns="" id="{47689BCD-1371-443E-9584-3D5391B87692}"/>
              </a:ext>
            </a:extLst>
          </p:cNvPr>
          <p:cNvGrpSpPr/>
          <p:nvPr/>
        </p:nvGrpSpPr>
        <p:grpSpPr>
          <a:xfrm>
            <a:off x="5430254" y="4457723"/>
            <a:ext cx="174255" cy="145752"/>
            <a:chOff x="6463926" y="2278309"/>
            <a:chExt cx="708057" cy="703302"/>
          </a:xfrm>
          <a:solidFill>
            <a:srgbClr val="7F7F7F"/>
          </a:solidFill>
        </p:grpSpPr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xmlns="" id="{97032FC7-8A18-47BB-AB1F-4A371EE24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xmlns="" id="{1E7ECE3D-21D8-40AA-ABB3-1BCA9B28C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xmlns="" id="{B8F893E7-C7AC-4306-999A-E7F7C48AD025}"/>
                </a:ext>
              </a:extLst>
            </p:cNvPr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xmlns="" id="{946AF82A-73F7-4AB5-8573-19FBC4FBB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+mn-lt"/>
              </a:endParaRPr>
            </a:p>
          </p:txBody>
        </p:sp>
      </p:grpSp>
      <p:sp>
        <p:nvSpPr>
          <p:cNvPr id="91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2267744" y="5518757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92" name="Rectangle 131">
            <a:extLst>
              <a:ext uri="{FF2B5EF4-FFF2-40B4-BE49-F238E27FC236}">
                <a16:creationId xmlns:a16="http://schemas.microsoft.com/office/drawing/2014/main" xmlns="" id="{494734B8-0FFC-432F-AAEB-7822E5F23779}"/>
              </a:ext>
            </a:extLst>
          </p:cNvPr>
          <p:cNvSpPr/>
          <p:nvPr/>
        </p:nvSpPr>
        <p:spPr bwMode="gray">
          <a:xfrm>
            <a:off x="1123847" y="5511373"/>
            <a:ext cx="864096" cy="8233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45720" tIns="45720" rIns="45720" bIns="45720" numCol="1" rtlCol="0" anchor="b" anchorCtr="0" compatLnSpc="1"/>
          <a:lstStyle/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600" b="1" kern="0" dirty="0">
              <a:solidFill>
                <a:schemeClr val="bg1"/>
              </a:solidFill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96" name="流程图: 联系 95"/>
          <p:cNvSpPr/>
          <p:nvPr/>
        </p:nvSpPr>
        <p:spPr>
          <a:xfrm>
            <a:off x="2416612" y="5676488"/>
            <a:ext cx="536946" cy="51226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梯形 8"/>
          <p:cNvSpPr/>
          <p:nvPr/>
        </p:nvSpPr>
        <p:spPr>
          <a:xfrm rot="10800000">
            <a:off x="1259632" y="5779050"/>
            <a:ext cx="539014" cy="288032"/>
          </a:xfrm>
          <a:prstGeom prst="trapezoid">
            <a:avLst>
              <a:gd name="adj" fmla="val 29961"/>
            </a:avLst>
          </a:prstGeom>
          <a:solidFill>
            <a:schemeClr val="tx2">
              <a:lumMod val="60000"/>
              <a:lumOff val="4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1302781" y="5888666"/>
            <a:ext cx="45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1615582" y="5779050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1454899" y="5770841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316507" y="5982103"/>
            <a:ext cx="411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85142" y="6070778"/>
            <a:ext cx="71466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587543" y="6073159"/>
            <a:ext cx="71466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/>
        </p:nvCxnSpPr>
        <p:spPr>
          <a:xfrm>
            <a:off x="1796254" y="5776669"/>
            <a:ext cx="111450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线连接符 18"/>
          <p:cNvCxnSpPr/>
          <p:nvPr/>
        </p:nvCxnSpPr>
        <p:spPr>
          <a:xfrm rot="5400000" flipH="1" flipV="1">
            <a:off x="2673180" y="5559287"/>
            <a:ext cx="12700" cy="379678"/>
          </a:xfrm>
          <a:prstGeom prst="curvedConnector3">
            <a:avLst>
              <a:gd name="adj1" fmla="val -571803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线连接符 83"/>
          <p:cNvCxnSpPr/>
          <p:nvPr/>
        </p:nvCxnSpPr>
        <p:spPr>
          <a:xfrm rot="16200000" flipH="1">
            <a:off x="2673180" y="5926276"/>
            <a:ext cx="12700" cy="379678"/>
          </a:xfrm>
          <a:prstGeom prst="curvedConnector3">
            <a:avLst>
              <a:gd name="adj1" fmla="val -646803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线连接符 61"/>
          <p:cNvCxnSpPr/>
          <p:nvPr/>
        </p:nvCxnSpPr>
        <p:spPr>
          <a:xfrm rot="16200000" flipH="1">
            <a:off x="2378002" y="5932620"/>
            <a:ext cx="512265" cy="12700"/>
          </a:xfrm>
          <a:prstGeom prst="curvedConnector5">
            <a:avLst>
              <a:gd name="adj1" fmla="val -8367"/>
              <a:gd name="adj2" fmla="val 520197"/>
              <a:gd name="adj3" fmla="val 99535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/>
          <a:stretch/>
        </p:blipFill>
        <p:spPr bwMode="auto">
          <a:xfrm>
            <a:off x="5610335" y="2704249"/>
            <a:ext cx="2423453" cy="152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3384376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3568" y="836712"/>
            <a:ext cx="318883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Adversarial Example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98" y="1412776"/>
            <a:ext cx="823132" cy="8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1" y="1444541"/>
            <a:ext cx="776442" cy="7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加号 93">
            <a:extLst>
              <a:ext uri="{FF2B5EF4-FFF2-40B4-BE49-F238E27FC236}">
                <a16:creationId xmlns:a16="http://schemas.microsoft.com/office/drawing/2014/main" xmlns="" id="{D8534DA5-B3C6-46C5-AB44-DC1C30AE5F1F}"/>
              </a:ext>
            </a:extLst>
          </p:cNvPr>
          <p:cNvSpPr/>
          <p:nvPr/>
        </p:nvSpPr>
        <p:spPr>
          <a:xfrm>
            <a:off x="6074382" y="1612392"/>
            <a:ext cx="366398" cy="396136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等于号 9">
            <a:extLst>
              <a:ext uri="{FF2B5EF4-FFF2-40B4-BE49-F238E27FC236}">
                <a16:creationId xmlns:a16="http://schemas.microsoft.com/office/drawing/2014/main" xmlns="" id="{F3A19BE5-744B-4740-BEF8-7CF032513546}"/>
              </a:ext>
            </a:extLst>
          </p:cNvPr>
          <p:cNvSpPr/>
          <p:nvPr/>
        </p:nvSpPr>
        <p:spPr>
          <a:xfrm>
            <a:off x="7583949" y="1621184"/>
            <a:ext cx="371316" cy="391052"/>
          </a:xfrm>
          <a:prstGeom prst="mathEqua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6705328" y="2340373"/>
            <a:ext cx="58862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N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oise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7519544" y="2348880"/>
            <a:ext cx="166096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Adversarial Example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H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uman</a:t>
            </a:r>
            <a:r>
              <a:rPr lang="zh-CN" alt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Panda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DNN</a:t>
            </a:r>
            <a:r>
              <a:rPr lang="zh-CN" altLang="en-US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Gibbon</a:t>
            </a:r>
            <a:endParaRPr lang="en-US" altLang="zh-CN" sz="1400" b="1" i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77" y="1428236"/>
            <a:ext cx="823132" cy="8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标题 1"/>
          <p:cNvSpPr txBox="1">
            <a:spLocks/>
          </p:cNvSpPr>
          <p:nvPr/>
        </p:nvSpPr>
        <p:spPr>
          <a:xfrm>
            <a:off x="683568" y="3635439"/>
            <a:ext cx="318883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Adversarial Patch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4800754" y="2340373"/>
            <a:ext cx="1359603" cy="1027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Clean Example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H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uman</a:t>
            </a:r>
            <a:r>
              <a:rPr lang="zh-CN" alt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Panda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DNN</a:t>
            </a:r>
            <a:r>
              <a:rPr lang="zh-CN" alt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Panda</a:t>
            </a:r>
            <a:endParaRPr lang="en-US" altLang="zh-CN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0" name="标题 1"/>
          <p:cNvSpPr txBox="1">
            <a:spLocks/>
          </p:cNvSpPr>
          <p:nvPr/>
        </p:nvSpPr>
        <p:spPr>
          <a:xfrm>
            <a:off x="899592" y="1268760"/>
            <a:ext cx="3760731" cy="199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elaborately designed example that can mislead deep learning models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Imperceptible to human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Misleading deep learning models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716016" y="1268760"/>
            <a:ext cx="0" cy="224514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27584" y="4211503"/>
            <a:ext cx="39767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visible noise that is localized to a small area of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image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can mislead deep learning models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Input-Independent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Scene-Independent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4" name="直接连接符 113"/>
          <p:cNvCxnSpPr/>
          <p:nvPr/>
        </p:nvCxnSpPr>
        <p:spPr>
          <a:xfrm>
            <a:off x="4716016" y="4077072"/>
            <a:ext cx="0" cy="224514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823133" cy="81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加号 114">
            <a:extLst>
              <a:ext uri="{FF2B5EF4-FFF2-40B4-BE49-F238E27FC236}">
                <a16:creationId xmlns:a16="http://schemas.microsoft.com/office/drawing/2014/main" xmlns="" id="{D8534DA5-B3C6-46C5-AB44-DC1C30AE5F1F}"/>
              </a:ext>
            </a:extLst>
          </p:cNvPr>
          <p:cNvSpPr/>
          <p:nvPr/>
        </p:nvSpPr>
        <p:spPr>
          <a:xfrm>
            <a:off x="6077810" y="4437112"/>
            <a:ext cx="366398" cy="396136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23" y="4293096"/>
            <a:ext cx="826449" cy="8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等于号 9">
            <a:extLst>
              <a:ext uri="{FF2B5EF4-FFF2-40B4-BE49-F238E27FC236}">
                <a16:creationId xmlns:a16="http://schemas.microsoft.com/office/drawing/2014/main" xmlns="" id="{F3A19BE5-744B-4740-BEF8-7CF032513546}"/>
              </a:ext>
            </a:extLst>
          </p:cNvPr>
          <p:cNvSpPr/>
          <p:nvPr/>
        </p:nvSpPr>
        <p:spPr>
          <a:xfrm>
            <a:off x="7596336" y="4453024"/>
            <a:ext cx="371316" cy="391052"/>
          </a:xfrm>
          <a:prstGeom prst="mathEqua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00" y="4470014"/>
            <a:ext cx="347057" cy="3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矩形 116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6471307" y="5157192"/>
            <a:ext cx="1042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Adversarial </a:t>
            </a:r>
          </a:p>
          <a:p>
            <a:pPr algn="ctr"/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Patch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7519546" y="5093691"/>
            <a:ext cx="166096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Adversarial Example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H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uman</a:t>
            </a:r>
            <a:r>
              <a:rPr lang="zh-CN" alt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Banana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DNN</a:t>
            </a:r>
            <a:r>
              <a:rPr lang="zh-CN" altLang="en-US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Toaster</a:t>
            </a:r>
            <a:endParaRPr lang="en-US" altLang="zh-CN" sz="1400" b="1" i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xmlns="" id="{6AD56FBF-6EBD-45D6-AF18-29A820B6899B}"/>
              </a:ext>
            </a:extLst>
          </p:cNvPr>
          <p:cNvSpPr/>
          <p:nvPr/>
        </p:nvSpPr>
        <p:spPr>
          <a:xfrm>
            <a:off x="4750229" y="5085184"/>
            <a:ext cx="1460656" cy="1027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Clean Example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H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uman</a:t>
            </a:r>
            <a:r>
              <a:rPr lang="zh-CN" alt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B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anana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DNN</a:t>
            </a:r>
            <a:r>
              <a:rPr lang="zh-CN" alt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：</a:t>
            </a:r>
            <a:r>
              <a:rPr lang="en-US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Banana</a:t>
            </a:r>
            <a:endParaRPr lang="en-US" altLang="zh-CN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0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3384376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51845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Interesting &amp; Valuable Scenario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E:\Work\PHD\博一\adv论文\AAAI_PAPER\2019format\res\italy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80" y="1628800"/>
            <a:ext cx="1448952" cy="14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\PHD\博一\adv论文\AAAI_PAPER\2019format\res\ital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88" y="16375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Work\PHD\博一\adv论文\AAAI_PAPER\2019format\res\italy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75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187624" y="1340768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6812" y="3789040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Motivation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4" name="Picture 6" descr="E:\Work\PHD\博一\adv论文\AAAI_PAPER\2019format\res\italy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96" y="1637593"/>
            <a:ext cx="14365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30828" y="4293096"/>
            <a:ext cx="4877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 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visually natural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adversarial patch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perceptual correlation with image context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Visual-fidelity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Strong attack ability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0428" y="3789040"/>
            <a:ext cx="264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Dilemma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444" y="4293096"/>
            <a:ext cx="3221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Meaningless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adversarial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Lack perceptual correlation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Weak visual-fidelity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Unstable attack ability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995936" y="3933056"/>
            <a:ext cx="0" cy="2245145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55576" y="3046908"/>
            <a:ext cx="78366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Real world traffic signs with scrawls and patches are quite common. Photos taken in downtown of Rome.</a:t>
            </a:r>
          </a:p>
        </p:txBody>
      </p:sp>
    </p:spTree>
    <p:extLst>
      <p:ext uri="{BB962C8B-B14F-4D97-AF65-F5344CB8AC3E}">
        <p14:creationId xmlns:p14="http://schemas.microsoft.com/office/powerpoint/2010/main" val="15404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" y="3212976"/>
            <a:ext cx="7632848" cy="32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Discriminator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Target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Attention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  <a:blipFill rotWithShape="1">
                <a:blip r:embed="rId3"/>
                <a:stretch>
                  <a:fillRect l="-1134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499991" y="836712"/>
            <a:ext cx="38164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Patch-to-Patch Translation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Seed Patch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Area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Patch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9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4139952" y="1145533"/>
            <a:ext cx="0" cy="1977904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" y="3212976"/>
            <a:ext cx="7632848" cy="32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Discriminator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Target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Attention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  <a:blipFill rotWithShape="1">
                <a:blip r:embed="rId3"/>
                <a:stretch>
                  <a:fillRect l="-1134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499991" y="836712"/>
            <a:ext cx="38164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Patch-to-Patch Translation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Seed Patch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Area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Patch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9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683568" y="3933056"/>
            <a:ext cx="720080" cy="2376264"/>
            <a:chOff x="683568" y="3933056"/>
            <a:chExt cx="720080" cy="2376264"/>
          </a:xfrm>
        </p:grpSpPr>
        <p:sp>
          <p:nvSpPr>
            <p:cNvPr id="4" name="矩形 3"/>
            <p:cNvSpPr/>
            <p:nvPr/>
          </p:nvSpPr>
          <p:spPr>
            <a:xfrm>
              <a:off x="683568" y="3933056"/>
              <a:ext cx="720080" cy="72008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3568" y="5589240"/>
              <a:ext cx="720080" cy="72008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139952" y="1145533"/>
            <a:ext cx="0" cy="1977904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" y="3212976"/>
            <a:ext cx="7632848" cy="32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Discriminator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Target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Attention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  <a:blipFill rotWithShape="1">
                <a:blip r:embed="rId3"/>
                <a:stretch>
                  <a:fillRect l="-1134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499991" y="836712"/>
            <a:ext cx="38164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Patch-to-Patch Translation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Seed Patch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Area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Patch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9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1331640" y="4122509"/>
            <a:ext cx="3854369" cy="720080"/>
            <a:chOff x="1331640" y="4122509"/>
            <a:chExt cx="3854369" cy="720080"/>
          </a:xfrm>
        </p:grpSpPr>
        <p:sp>
          <p:nvSpPr>
            <p:cNvPr id="9" name="矩形 8"/>
            <p:cNvSpPr/>
            <p:nvPr/>
          </p:nvSpPr>
          <p:spPr>
            <a:xfrm>
              <a:off x="4465929" y="4122509"/>
              <a:ext cx="720080" cy="72008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1331640" y="4313130"/>
              <a:ext cx="259228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>
          <a:xfrm>
            <a:off x="4139952" y="1145533"/>
            <a:ext cx="0" cy="1977904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" y="3212976"/>
            <a:ext cx="7632848" cy="32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Discriminator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Target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Attention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  <a:blipFill rotWithShape="1">
                <a:blip r:embed="rId3"/>
                <a:stretch>
                  <a:fillRect l="-1134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499991" y="836712"/>
            <a:ext cx="38164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Patch-to-Patch Translation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Seed Patch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Area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Patch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9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563888" y="5615616"/>
            <a:ext cx="288032" cy="344518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59632" y="5836348"/>
            <a:ext cx="22322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39952" y="1145533"/>
            <a:ext cx="0" cy="1977904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Perceptual-Sensitive GAN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3568" y="836712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" y="3212976"/>
            <a:ext cx="7632848" cy="32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Discriminator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Target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Attention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5" y="1412776"/>
                <a:ext cx="3221492" cy="1710661"/>
              </a:xfrm>
              <a:prstGeom prst="rect">
                <a:avLst/>
              </a:prstGeom>
              <a:blipFill rotWithShape="1">
                <a:blip r:embed="rId3"/>
                <a:stretch>
                  <a:fillRect l="-1134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499991" y="836712"/>
            <a:ext cx="38164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Patch-to-Patch Translation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Seed Patch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Attacked Area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Adversarial Patch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88" y="1412776"/>
                <a:ext cx="377266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96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4139952" y="1145533"/>
            <a:ext cx="0" cy="1977904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851920" y="4766068"/>
            <a:ext cx="1800200" cy="1327228"/>
            <a:chOff x="3851920" y="4766068"/>
            <a:chExt cx="1800200" cy="1327228"/>
          </a:xfrm>
        </p:grpSpPr>
        <p:sp>
          <p:nvSpPr>
            <p:cNvPr id="9" name="矩形 8"/>
            <p:cNvSpPr/>
            <p:nvPr/>
          </p:nvSpPr>
          <p:spPr>
            <a:xfrm>
              <a:off x="5004048" y="5445224"/>
              <a:ext cx="648072" cy="64807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3851920" y="5805264"/>
              <a:ext cx="86409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823192" y="4766068"/>
              <a:ext cx="0" cy="8951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7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1172</Words>
  <Application>Microsoft Office PowerPoint</Application>
  <PresentationFormat>全屏显示(4:3)</PresentationFormat>
  <Paragraphs>201</Paragraphs>
  <Slides>19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Perceptual-Sensitive GAN for Generating Adversarial Patches</vt:lpstr>
      <vt:lpstr>Introduction</vt:lpstr>
      <vt:lpstr>Introduction</vt:lpstr>
      <vt:lpstr>Introduction</vt:lpstr>
      <vt:lpstr>Perceptual-Sensitive GAN</vt:lpstr>
      <vt:lpstr>Perceptual-Sensitive GAN</vt:lpstr>
      <vt:lpstr>Perceptual-Sensitive GAN</vt:lpstr>
      <vt:lpstr>Perceptual-Sensitive GAN</vt:lpstr>
      <vt:lpstr>Perceptual-Sensitive GAN</vt:lpstr>
      <vt:lpstr>Formulation</vt:lpstr>
      <vt:lpstr>Formulation</vt:lpstr>
      <vt:lpstr>Perceptual-Sensitive GAN</vt:lpstr>
      <vt:lpstr>Experiments</vt:lpstr>
      <vt:lpstr>Experiments</vt:lpstr>
      <vt:lpstr>Experiments</vt:lpstr>
      <vt:lpstr>Experiments</vt:lpstr>
      <vt:lpstr>Experiments</vt:lpstr>
      <vt:lpstr>References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Louisa</dc:creator>
  <cp:lastModifiedBy>Louisa</cp:lastModifiedBy>
  <cp:revision>137</cp:revision>
  <dcterms:created xsi:type="dcterms:W3CDTF">2018-11-06T10:58:42Z</dcterms:created>
  <dcterms:modified xsi:type="dcterms:W3CDTF">2018-11-12T12:58:57Z</dcterms:modified>
</cp:coreProperties>
</file>