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03" r:id="rId3"/>
    <p:sldId id="267" r:id="rId4"/>
    <p:sldId id="272" r:id="rId5"/>
    <p:sldId id="275" r:id="rId6"/>
    <p:sldId id="274" r:id="rId7"/>
    <p:sldId id="305" r:id="rId8"/>
    <p:sldId id="279" r:id="rId9"/>
    <p:sldId id="300" r:id="rId10"/>
    <p:sldId id="278" r:id="rId11"/>
    <p:sldId id="283" r:id="rId12"/>
    <p:sldId id="282" r:id="rId13"/>
    <p:sldId id="261" r:id="rId14"/>
    <p:sldId id="287" r:id="rId15"/>
    <p:sldId id="310" r:id="rId16"/>
    <p:sldId id="299" r:id="rId17"/>
    <p:sldId id="288" r:id="rId18"/>
    <p:sldId id="289" r:id="rId19"/>
    <p:sldId id="302" r:id="rId20"/>
    <p:sldId id="290" r:id="rId21"/>
    <p:sldId id="295" r:id="rId22"/>
    <p:sldId id="298" r:id="rId23"/>
    <p:sldId id="296" r:id="rId24"/>
    <p:sldId id="306" r:id="rId25"/>
    <p:sldId id="297" r:id="rId26"/>
    <p:sldId id="293" r:id="rId27"/>
    <p:sldId id="264" r:id="rId28"/>
    <p:sldId id="308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Verdana Pro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ggvG87mtg3WTFpNVqgqCVVBYnd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45F"/>
    <a:srgbClr val="1B587D"/>
    <a:srgbClr val="B3C6DD"/>
    <a:srgbClr val="B5C7DE"/>
    <a:srgbClr val="B3C7DD"/>
    <a:srgbClr val="B1C5DD"/>
    <a:srgbClr val="CBD7E6"/>
    <a:srgbClr val="C8D6E5"/>
    <a:srgbClr val="E3E3E3"/>
    <a:srgbClr val="C7D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28" autoAdjust="0"/>
  </p:normalViewPr>
  <p:slideViewPr>
    <p:cSldViewPr snapToGrid="0">
      <p:cViewPr varScale="1">
        <p:scale>
          <a:sx n="86" d="100"/>
          <a:sy n="86" d="100"/>
        </p:scale>
        <p:origin x="3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035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633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614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821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3918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064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68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783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1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594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33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969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617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778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543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716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868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06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717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666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16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82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650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101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20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357392" y="301607"/>
            <a:ext cx="11431195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755472" y="-1856150"/>
            <a:ext cx="4635034" cy="11431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357392" y="103086"/>
            <a:ext cx="11431195" cy="74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  <a:defRPr sz="32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357391" y="1020726"/>
            <a:ext cx="11431195" cy="530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000"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dirty="0"/>
          </a:p>
          <a:p>
            <a:pPr lvl="1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3"/>
            <a:endParaRPr dirty="0"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357392" y="301607"/>
            <a:ext cx="11431195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357392" y="301607"/>
            <a:ext cx="11431195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357392" y="301607"/>
            <a:ext cx="11431195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357391" y="1541930"/>
            <a:ext cx="11431195" cy="463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0" y="65022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644154" y="6492875"/>
            <a:ext cx="55829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56.png"/><Relationship Id="rId4" Type="http://schemas.openxmlformats.org/officeDocument/2006/relationships/image" Target="../media/image13.png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61.sv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61.sv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26.jpg"/><Relationship Id="rId21" Type="http://schemas.openxmlformats.org/officeDocument/2006/relationships/image" Target="../media/image41.jpg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28.svg"/><Relationship Id="rId15" Type="http://schemas.openxmlformats.org/officeDocument/2006/relationships/image" Target="../media/image15.png"/><Relationship Id="rId10" Type="http://schemas.openxmlformats.org/officeDocument/2006/relationships/image" Target="../media/image32.png"/><Relationship Id="rId19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0" y="1481580"/>
            <a:ext cx="12192000" cy="146690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 dirty="0"/>
              <a:t>Vivisecting Mobility Management in 5G Cellular Networks</a:t>
            </a:r>
            <a:endParaRPr dirty="0"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339442" y="3471093"/>
            <a:ext cx="9513115" cy="103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u="sng" dirty="0"/>
              <a:t>Ahmad Hassan</a:t>
            </a:r>
            <a:r>
              <a:rPr lang="en-US" sz="2000" baseline="30000" dirty="0"/>
              <a:t>†</a:t>
            </a:r>
            <a:r>
              <a:rPr lang="en-US" sz="2000" dirty="0"/>
              <a:t>, Arvind Narayanan</a:t>
            </a:r>
            <a:r>
              <a:rPr lang="en-US" sz="2000" baseline="30000" dirty="0"/>
              <a:t>†</a:t>
            </a:r>
            <a:r>
              <a:rPr lang="en-US" sz="2000" dirty="0"/>
              <a:t>, Ruiyang Zhu</a:t>
            </a:r>
            <a:r>
              <a:rPr lang="en-US" sz="2000" baseline="30000" dirty="0"/>
              <a:t>‡</a:t>
            </a:r>
            <a:r>
              <a:rPr lang="en-US" sz="2000" dirty="0"/>
              <a:t>, Anlan Zhang</a:t>
            </a:r>
            <a:r>
              <a:rPr lang="en-US" sz="2000" baseline="30000" dirty="0"/>
              <a:t>†</a:t>
            </a:r>
            <a:r>
              <a:rPr lang="en-US" sz="2000" dirty="0"/>
              <a:t>, Wei Ye</a:t>
            </a:r>
            <a:r>
              <a:rPr lang="en-US" sz="2000" baseline="30000" dirty="0"/>
              <a:t>†</a:t>
            </a:r>
            <a:r>
              <a:rPr lang="en-US" sz="2000" dirty="0"/>
              <a:t>, Shuowei Jin</a:t>
            </a:r>
            <a:r>
              <a:rPr lang="en-US" sz="2000" baseline="30000" dirty="0"/>
              <a:t>‡</a:t>
            </a:r>
            <a:r>
              <a:rPr lang="en-US" sz="2000" dirty="0"/>
              <a:t>, Jason Carpenter</a:t>
            </a:r>
            <a:r>
              <a:rPr lang="en-US" sz="2000" baseline="30000" dirty="0"/>
              <a:t>†</a:t>
            </a:r>
            <a:r>
              <a:rPr lang="en-US" sz="2000" dirty="0"/>
              <a:t>, Z. Morley Mao</a:t>
            </a:r>
            <a:r>
              <a:rPr lang="en-US" sz="2000" baseline="30000" dirty="0"/>
              <a:t>‡</a:t>
            </a:r>
            <a:r>
              <a:rPr lang="en-US" sz="2000" dirty="0"/>
              <a:t>, Feng Qian</a:t>
            </a:r>
            <a:r>
              <a:rPr lang="en-US" sz="2000" baseline="30000" dirty="0"/>
              <a:t>†</a:t>
            </a:r>
            <a:r>
              <a:rPr lang="en-US" sz="2000" dirty="0"/>
              <a:t>, and Zhi-Li Zhang</a:t>
            </a:r>
            <a:r>
              <a:rPr lang="en-US" sz="2000" baseline="30000" dirty="0"/>
              <a:t>†</a:t>
            </a:r>
            <a:endParaRPr sz="2000"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grpSp>
        <p:nvGrpSpPr>
          <p:cNvPr id="91" name="Google Shape;91;p1"/>
          <p:cNvGrpSpPr/>
          <p:nvPr/>
        </p:nvGrpSpPr>
        <p:grpSpPr>
          <a:xfrm>
            <a:off x="2407640" y="5202777"/>
            <a:ext cx="1652631" cy="1417563"/>
            <a:chOff x="2457974" y="5232619"/>
            <a:chExt cx="1652631" cy="1417563"/>
          </a:xfrm>
        </p:grpSpPr>
        <p:pic>
          <p:nvPicPr>
            <p:cNvPr id="92" name="Google Shape;92;p1" descr="University of Minnesota Logo - Springboard for the Art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7974" y="5232619"/>
              <a:ext cx="1652631" cy="1032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1"/>
            <p:cNvSpPr txBox="1"/>
            <p:nvPr/>
          </p:nvSpPr>
          <p:spPr>
            <a:xfrm>
              <a:off x="3116509" y="6280850"/>
              <a:ext cx="3355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†</a:t>
              </a:r>
              <a:endParaRPr/>
            </a:p>
          </p:txBody>
        </p:sp>
      </p:grpSp>
      <p:grpSp>
        <p:nvGrpSpPr>
          <p:cNvPr id="94" name="Google Shape;94;p1"/>
          <p:cNvGrpSpPr/>
          <p:nvPr/>
        </p:nvGrpSpPr>
        <p:grpSpPr>
          <a:xfrm>
            <a:off x="7911985" y="5202777"/>
            <a:ext cx="1000968" cy="1447405"/>
            <a:chOff x="7911985" y="5202777"/>
            <a:chExt cx="1000968" cy="1447405"/>
          </a:xfrm>
        </p:grpSpPr>
        <p:pic>
          <p:nvPicPr>
            <p:cNvPr id="95" name="Google Shape;95;p1" descr="Logos – Brand &amp; Visual Identity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11985" y="5202777"/>
              <a:ext cx="1000968" cy="1062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1"/>
            <p:cNvSpPr txBox="1"/>
            <p:nvPr/>
          </p:nvSpPr>
          <p:spPr>
            <a:xfrm>
              <a:off x="8244689" y="6280850"/>
              <a:ext cx="3355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‡</a:t>
              </a:r>
              <a:endParaRPr/>
            </a:p>
          </p:txBody>
        </p:sp>
      </p:grpSp>
      <p:sp>
        <p:nvSpPr>
          <p:cNvPr id="97" name="Google Shape;97;p1"/>
          <p:cNvSpPr txBox="1"/>
          <p:nvPr/>
        </p:nvSpPr>
        <p:spPr>
          <a:xfrm>
            <a:off x="-235389" y="622328"/>
            <a:ext cx="4553892" cy="310712"/>
          </a:xfrm>
          <a:prstGeom prst="trapezoid">
            <a:avLst/>
          </a:prstGeom>
          <a:solidFill>
            <a:schemeClr val="bg2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ACM SIGCOMM’22, Amsterdam, Netherlands.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67BF8-B561-49CB-A7FA-EFB2CBA058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AB2072-B273-4813-9C14-35D194503C62}"/>
              </a:ext>
            </a:extLst>
          </p:cNvPr>
          <p:cNvGrpSpPr/>
          <p:nvPr/>
        </p:nvGrpSpPr>
        <p:grpSpPr>
          <a:xfrm>
            <a:off x="1449991" y="2958674"/>
            <a:ext cx="2189702" cy="2099654"/>
            <a:chOff x="1544145" y="1794319"/>
            <a:chExt cx="2189702" cy="2099654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CD6D8C60-4FC3-4F75-9902-649B2F02E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38300" y="1794319"/>
              <a:ext cx="2001393" cy="20013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D71145-C367-4DA0-85C3-D64CFF9729C7}"/>
                </a:ext>
              </a:extLst>
            </p:cNvPr>
            <p:cNvSpPr txBox="1"/>
            <p:nvPr/>
          </p:nvSpPr>
          <p:spPr>
            <a:xfrm>
              <a:off x="1544145" y="3586196"/>
              <a:ext cx="2189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Live Video Conferencing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D6917F-AD4C-4CA0-8D03-C1D15065DD1D}"/>
              </a:ext>
            </a:extLst>
          </p:cNvPr>
          <p:cNvGrpSpPr/>
          <p:nvPr/>
        </p:nvGrpSpPr>
        <p:grpSpPr>
          <a:xfrm>
            <a:off x="5296997" y="3324696"/>
            <a:ext cx="2189702" cy="1720750"/>
            <a:chOff x="5296997" y="3324696"/>
            <a:chExt cx="2189702" cy="172075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A1F97D04-67C3-428E-9795-D9318661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7886" t="22016" r="14585" b="20056"/>
            <a:stretch/>
          </p:blipFill>
          <p:spPr>
            <a:xfrm>
              <a:off x="5600702" y="3324696"/>
              <a:ext cx="1582292" cy="135734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6E4D72-361A-4C93-89BA-84C4A931EF83}"/>
                </a:ext>
              </a:extLst>
            </p:cNvPr>
            <p:cNvSpPr txBox="1"/>
            <p:nvPr/>
          </p:nvSpPr>
          <p:spPr>
            <a:xfrm>
              <a:off x="5296997" y="4737669"/>
              <a:ext cx="2189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4K Cloud Gaming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60951C-8D83-4799-BF22-BE8CC0660ADA}"/>
              </a:ext>
            </a:extLst>
          </p:cNvPr>
          <p:cNvGrpSpPr/>
          <p:nvPr/>
        </p:nvGrpSpPr>
        <p:grpSpPr>
          <a:xfrm>
            <a:off x="8830991" y="2473283"/>
            <a:ext cx="2418254" cy="2585045"/>
            <a:chOff x="8830991" y="2473283"/>
            <a:chExt cx="2418254" cy="25850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EEEF650-0513-4B52-8CF9-A182CF2E898A}"/>
                </a:ext>
              </a:extLst>
            </p:cNvPr>
            <p:cNvGrpSpPr/>
            <p:nvPr/>
          </p:nvGrpSpPr>
          <p:grpSpPr>
            <a:xfrm>
              <a:off x="9134696" y="2473283"/>
              <a:ext cx="1607313" cy="2277268"/>
              <a:chOff x="9429751" y="3120706"/>
              <a:chExt cx="1607313" cy="2277268"/>
            </a:xfrm>
          </p:grpSpPr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9C254FCB-D0F3-483B-989B-969E63F96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429751" y="3120706"/>
                <a:ext cx="1582292" cy="920313"/>
              </a:xfrm>
              <a:prstGeom prst="rect">
                <a:avLst/>
              </a:prstGeom>
            </p:spPr>
          </p:pic>
          <p:pic>
            <p:nvPicPr>
              <p:cNvPr id="10" name="Picture 9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88D69FD-4B99-4797-9EE1-64BFFD9741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58D0FE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9563228" y="3924138"/>
                <a:ext cx="1473836" cy="1473836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D9DE06-D81F-4F79-82EE-84EE850FDCBF}"/>
                </a:ext>
              </a:extLst>
            </p:cNvPr>
            <p:cNvSpPr txBox="1"/>
            <p:nvPr/>
          </p:nvSpPr>
          <p:spPr>
            <a:xfrm>
              <a:off x="8830991" y="4750551"/>
              <a:ext cx="2418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Volumetric Video Streaming</a:t>
              </a:r>
            </a:p>
          </p:txBody>
        </p:sp>
      </p:grp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2A485E9-EE77-4639-9E2C-3085E1473B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2322"/>
          <a:stretch/>
        </p:blipFill>
        <p:spPr>
          <a:xfrm>
            <a:off x="2235774" y="588457"/>
            <a:ext cx="7690068" cy="16422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CC4D1C3-D213-470B-AD81-49AC7D0CD560}"/>
              </a:ext>
            </a:extLst>
          </p:cNvPr>
          <p:cNvGrpSpPr/>
          <p:nvPr/>
        </p:nvGrpSpPr>
        <p:grpSpPr>
          <a:xfrm>
            <a:off x="3289139" y="1107169"/>
            <a:ext cx="6205417" cy="629196"/>
            <a:chOff x="5803512" y="-14685"/>
            <a:chExt cx="6205417" cy="6291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D84E46-18E9-4BBC-A7BA-2A41BB15B1F1}"/>
                </a:ext>
              </a:extLst>
            </p:cNvPr>
            <p:cNvSpPr txBox="1"/>
            <p:nvPr/>
          </p:nvSpPr>
          <p:spPr>
            <a:xfrm>
              <a:off x="6260463" y="214401"/>
              <a:ext cx="5748466" cy="400110"/>
            </a:xfrm>
            <a:custGeom>
              <a:avLst/>
              <a:gdLst>
                <a:gd name="connsiteX0" fmla="*/ 0 w 5748466"/>
                <a:gd name="connsiteY0" fmla="*/ 0 h 400110"/>
                <a:gd name="connsiteX1" fmla="*/ 466264 w 5748466"/>
                <a:gd name="connsiteY1" fmla="*/ 0 h 400110"/>
                <a:gd name="connsiteX2" fmla="*/ 990014 w 5748466"/>
                <a:gd name="connsiteY2" fmla="*/ 0 h 400110"/>
                <a:gd name="connsiteX3" fmla="*/ 1456278 w 5748466"/>
                <a:gd name="connsiteY3" fmla="*/ 0 h 400110"/>
                <a:gd name="connsiteX4" fmla="*/ 1980027 w 5748466"/>
                <a:gd name="connsiteY4" fmla="*/ 0 h 400110"/>
                <a:gd name="connsiteX5" fmla="*/ 2733715 w 5748466"/>
                <a:gd name="connsiteY5" fmla="*/ 0 h 400110"/>
                <a:gd name="connsiteX6" fmla="*/ 3487403 w 5748466"/>
                <a:gd name="connsiteY6" fmla="*/ 0 h 400110"/>
                <a:gd name="connsiteX7" fmla="*/ 3953667 w 5748466"/>
                <a:gd name="connsiteY7" fmla="*/ 0 h 400110"/>
                <a:gd name="connsiteX8" fmla="*/ 4649870 w 5748466"/>
                <a:gd name="connsiteY8" fmla="*/ 0 h 400110"/>
                <a:gd name="connsiteX9" fmla="*/ 5748466 w 5748466"/>
                <a:gd name="connsiteY9" fmla="*/ 0 h 400110"/>
                <a:gd name="connsiteX10" fmla="*/ 5748466 w 5748466"/>
                <a:gd name="connsiteY10" fmla="*/ 400110 h 400110"/>
                <a:gd name="connsiteX11" fmla="*/ 5109748 w 5748466"/>
                <a:gd name="connsiteY11" fmla="*/ 400110 h 400110"/>
                <a:gd name="connsiteX12" fmla="*/ 4528514 w 5748466"/>
                <a:gd name="connsiteY12" fmla="*/ 400110 h 400110"/>
                <a:gd name="connsiteX13" fmla="*/ 3947280 w 5748466"/>
                <a:gd name="connsiteY13" fmla="*/ 400110 h 400110"/>
                <a:gd name="connsiteX14" fmla="*/ 3193592 w 5748466"/>
                <a:gd name="connsiteY14" fmla="*/ 400110 h 400110"/>
                <a:gd name="connsiteX15" fmla="*/ 2497389 w 5748466"/>
                <a:gd name="connsiteY15" fmla="*/ 400110 h 400110"/>
                <a:gd name="connsiteX16" fmla="*/ 2031125 w 5748466"/>
                <a:gd name="connsiteY16" fmla="*/ 400110 h 400110"/>
                <a:gd name="connsiteX17" fmla="*/ 1449891 w 5748466"/>
                <a:gd name="connsiteY17" fmla="*/ 400110 h 400110"/>
                <a:gd name="connsiteX18" fmla="*/ 696203 w 5748466"/>
                <a:gd name="connsiteY18" fmla="*/ 400110 h 400110"/>
                <a:gd name="connsiteX19" fmla="*/ 0 w 5748466"/>
                <a:gd name="connsiteY19" fmla="*/ 400110 h 400110"/>
                <a:gd name="connsiteX20" fmla="*/ 0 w 5748466"/>
                <a:gd name="connsiteY2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48466" h="400110" fill="none" extrusionOk="0">
                  <a:moveTo>
                    <a:pt x="0" y="0"/>
                  </a:moveTo>
                  <a:cubicBezTo>
                    <a:pt x="230343" y="21635"/>
                    <a:pt x="265431" y="18801"/>
                    <a:pt x="466264" y="0"/>
                  </a:cubicBezTo>
                  <a:cubicBezTo>
                    <a:pt x="667097" y="-18801"/>
                    <a:pt x="860753" y="-3168"/>
                    <a:pt x="990014" y="0"/>
                  </a:cubicBezTo>
                  <a:cubicBezTo>
                    <a:pt x="1119275" y="3168"/>
                    <a:pt x="1320558" y="-16802"/>
                    <a:pt x="1456278" y="0"/>
                  </a:cubicBezTo>
                  <a:cubicBezTo>
                    <a:pt x="1591998" y="16802"/>
                    <a:pt x="1847636" y="-2052"/>
                    <a:pt x="1980027" y="0"/>
                  </a:cubicBezTo>
                  <a:cubicBezTo>
                    <a:pt x="2112418" y="2052"/>
                    <a:pt x="2369968" y="-22295"/>
                    <a:pt x="2733715" y="0"/>
                  </a:cubicBezTo>
                  <a:cubicBezTo>
                    <a:pt x="3097462" y="22295"/>
                    <a:pt x="3316760" y="37003"/>
                    <a:pt x="3487403" y="0"/>
                  </a:cubicBezTo>
                  <a:cubicBezTo>
                    <a:pt x="3658046" y="-37003"/>
                    <a:pt x="3845766" y="-13052"/>
                    <a:pt x="3953667" y="0"/>
                  </a:cubicBezTo>
                  <a:cubicBezTo>
                    <a:pt x="4061568" y="13052"/>
                    <a:pt x="4326598" y="-28762"/>
                    <a:pt x="4649870" y="0"/>
                  </a:cubicBezTo>
                  <a:cubicBezTo>
                    <a:pt x="4973142" y="28762"/>
                    <a:pt x="5466101" y="18110"/>
                    <a:pt x="5748466" y="0"/>
                  </a:cubicBezTo>
                  <a:cubicBezTo>
                    <a:pt x="5758461" y="160149"/>
                    <a:pt x="5762274" y="267275"/>
                    <a:pt x="5748466" y="400110"/>
                  </a:cubicBezTo>
                  <a:cubicBezTo>
                    <a:pt x="5561266" y="401698"/>
                    <a:pt x="5330112" y="378977"/>
                    <a:pt x="5109748" y="400110"/>
                  </a:cubicBezTo>
                  <a:cubicBezTo>
                    <a:pt x="4889384" y="421243"/>
                    <a:pt x="4771277" y="412607"/>
                    <a:pt x="4528514" y="400110"/>
                  </a:cubicBezTo>
                  <a:cubicBezTo>
                    <a:pt x="4285751" y="387613"/>
                    <a:pt x="4212651" y="405927"/>
                    <a:pt x="3947280" y="400110"/>
                  </a:cubicBezTo>
                  <a:cubicBezTo>
                    <a:pt x="3681909" y="394293"/>
                    <a:pt x="3499022" y="429880"/>
                    <a:pt x="3193592" y="400110"/>
                  </a:cubicBezTo>
                  <a:cubicBezTo>
                    <a:pt x="2888162" y="370340"/>
                    <a:pt x="2834202" y="365336"/>
                    <a:pt x="2497389" y="400110"/>
                  </a:cubicBezTo>
                  <a:cubicBezTo>
                    <a:pt x="2160576" y="434884"/>
                    <a:pt x="2220853" y="408499"/>
                    <a:pt x="2031125" y="400110"/>
                  </a:cubicBezTo>
                  <a:cubicBezTo>
                    <a:pt x="1841397" y="391721"/>
                    <a:pt x="1619603" y="424587"/>
                    <a:pt x="1449891" y="400110"/>
                  </a:cubicBezTo>
                  <a:cubicBezTo>
                    <a:pt x="1280179" y="375633"/>
                    <a:pt x="1000378" y="373691"/>
                    <a:pt x="696203" y="400110"/>
                  </a:cubicBezTo>
                  <a:cubicBezTo>
                    <a:pt x="392028" y="426529"/>
                    <a:pt x="299468" y="427207"/>
                    <a:pt x="0" y="400110"/>
                  </a:cubicBezTo>
                  <a:cubicBezTo>
                    <a:pt x="19069" y="270500"/>
                    <a:pt x="-3156" y="147411"/>
                    <a:pt x="0" y="0"/>
                  </a:cubicBezTo>
                  <a:close/>
                </a:path>
                <a:path w="5748466" h="400110" stroke="0" extrusionOk="0">
                  <a:moveTo>
                    <a:pt x="0" y="0"/>
                  </a:moveTo>
                  <a:cubicBezTo>
                    <a:pt x="292594" y="-10350"/>
                    <a:pt x="387246" y="-17223"/>
                    <a:pt x="638718" y="0"/>
                  </a:cubicBezTo>
                  <a:cubicBezTo>
                    <a:pt x="890190" y="17223"/>
                    <a:pt x="909226" y="-10551"/>
                    <a:pt x="1162468" y="0"/>
                  </a:cubicBezTo>
                  <a:cubicBezTo>
                    <a:pt x="1415710" y="10551"/>
                    <a:pt x="1676679" y="26201"/>
                    <a:pt x="1916155" y="0"/>
                  </a:cubicBezTo>
                  <a:cubicBezTo>
                    <a:pt x="2155631" y="-26201"/>
                    <a:pt x="2218301" y="-8121"/>
                    <a:pt x="2439904" y="0"/>
                  </a:cubicBezTo>
                  <a:cubicBezTo>
                    <a:pt x="2661507" y="8121"/>
                    <a:pt x="2870438" y="-7210"/>
                    <a:pt x="3021138" y="0"/>
                  </a:cubicBezTo>
                  <a:cubicBezTo>
                    <a:pt x="3171838" y="7210"/>
                    <a:pt x="3442301" y="19701"/>
                    <a:pt x="3602372" y="0"/>
                  </a:cubicBezTo>
                  <a:cubicBezTo>
                    <a:pt x="3762443" y="-19701"/>
                    <a:pt x="3969130" y="16927"/>
                    <a:pt x="4126121" y="0"/>
                  </a:cubicBezTo>
                  <a:cubicBezTo>
                    <a:pt x="4283112" y="-16927"/>
                    <a:pt x="4490780" y="-7236"/>
                    <a:pt x="4592386" y="0"/>
                  </a:cubicBezTo>
                  <a:cubicBezTo>
                    <a:pt x="4693993" y="7236"/>
                    <a:pt x="5295436" y="-50944"/>
                    <a:pt x="5748466" y="0"/>
                  </a:cubicBezTo>
                  <a:cubicBezTo>
                    <a:pt x="5767320" y="110990"/>
                    <a:pt x="5742948" y="261311"/>
                    <a:pt x="5748466" y="400110"/>
                  </a:cubicBezTo>
                  <a:cubicBezTo>
                    <a:pt x="5556222" y="398329"/>
                    <a:pt x="5451618" y="386026"/>
                    <a:pt x="5282202" y="400110"/>
                  </a:cubicBezTo>
                  <a:cubicBezTo>
                    <a:pt x="5112786" y="414194"/>
                    <a:pt x="4876929" y="381816"/>
                    <a:pt x="4643483" y="400110"/>
                  </a:cubicBezTo>
                  <a:cubicBezTo>
                    <a:pt x="4410037" y="418404"/>
                    <a:pt x="4263459" y="375573"/>
                    <a:pt x="4004765" y="400110"/>
                  </a:cubicBezTo>
                  <a:cubicBezTo>
                    <a:pt x="3746071" y="424647"/>
                    <a:pt x="3622615" y="402482"/>
                    <a:pt x="3423531" y="400110"/>
                  </a:cubicBezTo>
                  <a:cubicBezTo>
                    <a:pt x="3224447" y="397738"/>
                    <a:pt x="2977300" y="394745"/>
                    <a:pt x="2727328" y="400110"/>
                  </a:cubicBezTo>
                  <a:cubicBezTo>
                    <a:pt x="2477356" y="405475"/>
                    <a:pt x="2468130" y="421629"/>
                    <a:pt x="2261063" y="400110"/>
                  </a:cubicBezTo>
                  <a:cubicBezTo>
                    <a:pt x="2053996" y="378591"/>
                    <a:pt x="1904004" y="387502"/>
                    <a:pt x="1737314" y="400110"/>
                  </a:cubicBezTo>
                  <a:cubicBezTo>
                    <a:pt x="1570624" y="412718"/>
                    <a:pt x="1425842" y="392000"/>
                    <a:pt x="1213565" y="400110"/>
                  </a:cubicBezTo>
                  <a:cubicBezTo>
                    <a:pt x="1001288" y="408220"/>
                    <a:pt x="876768" y="414172"/>
                    <a:pt x="574847" y="400110"/>
                  </a:cubicBezTo>
                  <a:cubicBezTo>
                    <a:pt x="272926" y="386048"/>
                    <a:pt x="251050" y="375040"/>
                    <a:pt x="0" y="400110"/>
                  </a:cubicBezTo>
                  <a:cubicBezTo>
                    <a:pt x="9444" y="250607"/>
                    <a:pt x="-16396" y="15108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41829026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Impact of handovers on app QoE is still unknown</a:t>
              </a:r>
            </a:p>
          </p:txBody>
        </p:sp>
        <p:pic>
          <p:nvPicPr>
            <p:cNvPr id="20" name="Picture 1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94EFD2D-D0FA-4066-B31F-42A8A4734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03512" y="-14685"/>
              <a:ext cx="588336" cy="588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922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B9FCD-1258-4FF6-9244-90C21EA06D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1F0370-696A-4254-9609-A0F7CB45A6D6}"/>
              </a:ext>
            </a:extLst>
          </p:cNvPr>
          <p:cNvGrpSpPr/>
          <p:nvPr/>
        </p:nvGrpSpPr>
        <p:grpSpPr>
          <a:xfrm>
            <a:off x="1931496" y="542652"/>
            <a:ext cx="2932214" cy="962302"/>
            <a:chOff x="1931496" y="542652"/>
            <a:chExt cx="2932214" cy="9623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26F93E-8747-46C2-9BE0-F26ED9D91292}"/>
                </a:ext>
              </a:extLst>
            </p:cNvPr>
            <p:cNvSpPr txBox="1"/>
            <p:nvPr/>
          </p:nvSpPr>
          <p:spPr>
            <a:xfrm>
              <a:off x="1931496" y="1166400"/>
              <a:ext cx="2932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1. Radio access technology </a:t>
              </a:r>
            </a:p>
          </p:txBody>
        </p:sp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E6F069B-7A42-4F32-8B67-3388774B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7326" y="542652"/>
              <a:ext cx="1052905" cy="46451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A508AB-ABD8-44BC-9CF6-0033F49225BF}"/>
              </a:ext>
            </a:extLst>
          </p:cNvPr>
          <p:cNvGrpSpPr/>
          <p:nvPr/>
        </p:nvGrpSpPr>
        <p:grpSpPr>
          <a:xfrm>
            <a:off x="6937622" y="718022"/>
            <a:ext cx="3260038" cy="782454"/>
            <a:chOff x="6937622" y="718022"/>
            <a:chExt cx="3260038" cy="7824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42D9B-5F6A-474D-A00B-A2351E86E941}"/>
                </a:ext>
              </a:extLst>
            </p:cNvPr>
            <p:cNvSpPr txBox="1"/>
            <p:nvPr/>
          </p:nvSpPr>
          <p:spPr>
            <a:xfrm>
              <a:off x="7620107" y="1161922"/>
              <a:ext cx="1895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2. Handover type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D21EFC-F596-4A0C-AABF-EB0086776947}"/>
                </a:ext>
              </a:extLst>
            </p:cNvPr>
            <p:cNvSpPr txBox="1"/>
            <p:nvPr/>
          </p:nvSpPr>
          <p:spPr>
            <a:xfrm>
              <a:off x="6937622" y="718022"/>
              <a:ext cx="3260038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4G radio</a:t>
              </a:r>
              <a:r>
                <a:rPr lang="en-US" sz="1600" dirty="0">
                  <a:solidFill>
                    <a:srgbClr val="C00000"/>
                  </a:solidFill>
                  <a:sym typeface="Wingdings" panose="05000000000000000000" pitchFamily="2" charset="2"/>
                </a:rPr>
                <a:t>, 5G radio, 4G  5G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8E3471-BB95-4ABB-9B04-59896442BC55}"/>
              </a:ext>
            </a:extLst>
          </p:cNvPr>
          <p:cNvGrpSpPr/>
          <p:nvPr/>
        </p:nvGrpSpPr>
        <p:grpSpPr>
          <a:xfrm>
            <a:off x="2412463" y="2229281"/>
            <a:ext cx="6847388" cy="704386"/>
            <a:chOff x="1977123" y="2200769"/>
            <a:chExt cx="6847388" cy="7043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5326A5-880F-4988-92AC-90802941AE3E}"/>
                </a:ext>
              </a:extLst>
            </p:cNvPr>
            <p:cNvSpPr txBox="1"/>
            <p:nvPr/>
          </p:nvSpPr>
          <p:spPr>
            <a:xfrm>
              <a:off x="2189292" y="2535823"/>
              <a:ext cx="6635219" cy="369332"/>
            </a:xfrm>
            <a:custGeom>
              <a:avLst/>
              <a:gdLst>
                <a:gd name="connsiteX0" fmla="*/ 0 w 6635219"/>
                <a:gd name="connsiteY0" fmla="*/ 0 h 369332"/>
                <a:gd name="connsiteX1" fmla="*/ 796226 w 6635219"/>
                <a:gd name="connsiteY1" fmla="*/ 0 h 369332"/>
                <a:gd name="connsiteX2" fmla="*/ 1327044 w 6635219"/>
                <a:gd name="connsiteY2" fmla="*/ 0 h 369332"/>
                <a:gd name="connsiteX3" fmla="*/ 1857861 w 6635219"/>
                <a:gd name="connsiteY3" fmla="*/ 0 h 369332"/>
                <a:gd name="connsiteX4" fmla="*/ 2388679 w 6635219"/>
                <a:gd name="connsiteY4" fmla="*/ 0 h 369332"/>
                <a:gd name="connsiteX5" fmla="*/ 2853144 w 6635219"/>
                <a:gd name="connsiteY5" fmla="*/ 0 h 369332"/>
                <a:gd name="connsiteX6" fmla="*/ 3450314 w 6635219"/>
                <a:gd name="connsiteY6" fmla="*/ 0 h 369332"/>
                <a:gd name="connsiteX7" fmla="*/ 4113836 w 6635219"/>
                <a:gd name="connsiteY7" fmla="*/ 0 h 369332"/>
                <a:gd name="connsiteX8" fmla="*/ 4644653 w 6635219"/>
                <a:gd name="connsiteY8" fmla="*/ 0 h 369332"/>
                <a:gd name="connsiteX9" fmla="*/ 5109119 w 6635219"/>
                <a:gd name="connsiteY9" fmla="*/ 0 h 369332"/>
                <a:gd name="connsiteX10" fmla="*/ 5838993 w 6635219"/>
                <a:gd name="connsiteY10" fmla="*/ 0 h 369332"/>
                <a:gd name="connsiteX11" fmla="*/ 6635219 w 6635219"/>
                <a:gd name="connsiteY11" fmla="*/ 0 h 369332"/>
                <a:gd name="connsiteX12" fmla="*/ 6635219 w 6635219"/>
                <a:gd name="connsiteY12" fmla="*/ 369332 h 369332"/>
                <a:gd name="connsiteX13" fmla="*/ 5971697 w 6635219"/>
                <a:gd name="connsiteY13" fmla="*/ 369332 h 369332"/>
                <a:gd name="connsiteX14" fmla="*/ 5507232 w 6635219"/>
                <a:gd name="connsiteY14" fmla="*/ 369332 h 369332"/>
                <a:gd name="connsiteX15" fmla="*/ 4976414 w 6635219"/>
                <a:gd name="connsiteY15" fmla="*/ 369332 h 369332"/>
                <a:gd name="connsiteX16" fmla="*/ 4379245 w 6635219"/>
                <a:gd name="connsiteY16" fmla="*/ 369332 h 369332"/>
                <a:gd name="connsiteX17" fmla="*/ 3715723 w 6635219"/>
                <a:gd name="connsiteY17" fmla="*/ 369332 h 369332"/>
                <a:gd name="connsiteX18" fmla="*/ 3052201 w 6635219"/>
                <a:gd name="connsiteY18" fmla="*/ 369332 h 369332"/>
                <a:gd name="connsiteX19" fmla="*/ 2322327 w 6635219"/>
                <a:gd name="connsiteY19" fmla="*/ 369332 h 369332"/>
                <a:gd name="connsiteX20" fmla="*/ 1658805 w 6635219"/>
                <a:gd name="connsiteY20" fmla="*/ 369332 h 369332"/>
                <a:gd name="connsiteX21" fmla="*/ 862578 w 6635219"/>
                <a:gd name="connsiteY21" fmla="*/ 369332 h 369332"/>
                <a:gd name="connsiteX22" fmla="*/ 0 w 6635219"/>
                <a:gd name="connsiteY22" fmla="*/ 369332 h 369332"/>
                <a:gd name="connsiteX23" fmla="*/ 0 w 6635219"/>
                <a:gd name="connsiteY23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635219" h="369332" fill="none" extrusionOk="0">
                  <a:moveTo>
                    <a:pt x="0" y="0"/>
                  </a:moveTo>
                  <a:cubicBezTo>
                    <a:pt x="162259" y="-17883"/>
                    <a:pt x="606815" y="-4910"/>
                    <a:pt x="796226" y="0"/>
                  </a:cubicBezTo>
                  <a:cubicBezTo>
                    <a:pt x="985637" y="4910"/>
                    <a:pt x="1115560" y="-698"/>
                    <a:pt x="1327044" y="0"/>
                  </a:cubicBezTo>
                  <a:cubicBezTo>
                    <a:pt x="1538528" y="698"/>
                    <a:pt x="1670858" y="-16377"/>
                    <a:pt x="1857861" y="0"/>
                  </a:cubicBezTo>
                  <a:cubicBezTo>
                    <a:pt x="2044864" y="16377"/>
                    <a:pt x="2199035" y="-19658"/>
                    <a:pt x="2388679" y="0"/>
                  </a:cubicBezTo>
                  <a:cubicBezTo>
                    <a:pt x="2578323" y="19658"/>
                    <a:pt x="2628582" y="-1612"/>
                    <a:pt x="2853144" y="0"/>
                  </a:cubicBezTo>
                  <a:cubicBezTo>
                    <a:pt x="3077707" y="1612"/>
                    <a:pt x="3182381" y="-17055"/>
                    <a:pt x="3450314" y="0"/>
                  </a:cubicBezTo>
                  <a:cubicBezTo>
                    <a:pt x="3718247" y="17055"/>
                    <a:pt x="3923457" y="-12082"/>
                    <a:pt x="4113836" y="0"/>
                  </a:cubicBezTo>
                  <a:cubicBezTo>
                    <a:pt x="4304215" y="12082"/>
                    <a:pt x="4485507" y="15305"/>
                    <a:pt x="4644653" y="0"/>
                  </a:cubicBezTo>
                  <a:cubicBezTo>
                    <a:pt x="4803799" y="-15305"/>
                    <a:pt x="4942381" y="-5147"/>
                    <a:pt x="5109119" y="0"/>
                  </a:cubicBezTo>
                  <a:cubicBezTo>
                    <a:pt x="5275857" y="5147"/>
                    <a:pt x="5577420" y="-10148"/>
                    <a:pt x="5838993" y="0"/>
                  </a:cubicBezTo>
                  <a:cubicBezTo>
                    <a:pt x="6100566" y="10148"/>
                    <a:pt x="6284828" y="-12179"/>
                    <a:pt x="6635219" y="0"/>
                  </a:cubicBezTo>
                  <a:cubicBezTo>
                    <a:pt x="6624922" y="147989"/>
                    <a:pt x="6644148" y="213537"/>
                    <a:pt x="6635219" y="369332"/>
                  </a:cubicBezTo>
                  <a:cubicBezTo>
                    <a:pt x="6448579" y="377847"/>
                    <a:pt x="6107651" y="399764"/>
                    <a:pt x="5971697" y="369332"/>
                  </a:cubicBezTo>
                  <a:cubicBezTo>
                    <a:pt x="5835743" y="338900"/>
                    <a:pt x="5679070" y="377033"/>
                    <a:pt x="5507232" y="369332"/>
                  </a:cubicBezTo>
                  <a:cubicBezTo>
                    <a:pt x="5335395" y="361631"/>
                    <a:pt x="5131424" y="364302"/>
                    <a:pt x="4976414" y="369332"/>
                  </a:cubicBezTo>
                  <a:cubicBezTo>
                    <a:pt x="4821404" y="374362"/>
                    <a:pt x="4556009" y="346418"/>
                    <a:pt x="4379245" y="369332"/>
                  </a:cubicBezTo>
                  <a:cubicBezTo>
                    <a:pt x="4202481" y="392246"/>
                    <a:pt x="3861921" y="394796"/>
                    <a:pt x="3715723" y="369332"/>
                  </a:cubicBezTo>
                  <a:cubicBezTo>
                    <a:pt x="3569525" y="343868"/>
                    <a:pt x="3185070" y="360740"/>
                    <a:pt x="3052201" y="369332"/>
                  </a:cubicBezTo>
                  <a:cubicBezTo>
                    <a:pt x="2919332" y="377924"/>
                    <a:pt x="2474848" y="397356"/>
                    <a:pt x="2322327" y="369332"/>
                  </a:cubicBezTo>
                  <a:cubicBezTo>
                    <a:pt x="2169806" y="341308"/>
                    <a:pt x="1831431" y="380834"/>
                    <a:pt x="1658805" y="369332"/>
                  </a:cubicBezTo>
                  <a:cubicBezTo>
                    <a:pt x="1486179" y="357830"/>
                    <a:pt x="1218547" y="339080"/>
                    <a:pt x="862578" y="369332"/>
                  </a:cubicBezTo>
                  <a:cubicBezTo>
                    <a:pt x="506609" y="399584"/>
                    <a:pt x="379012" y="392308"/>
                    <a:pt x="0" y="369332"/>
                  </a:cubicBezTo>
                  <a:cubicBezTo>
                    <a:pt x="-11646" y="261663"/>
                    <a:pt x="14803" y="87181"/>
                    <a:pt x="0" y="0"/>
                  </a:cubicBezTo>
                  <a:close/>
                </a:path>
                <a:path w="6635219" h="369332" stroke="0" extrusionOk="0">
                  <a:moveTo>
                    <a:pt x="0" y="0"/>
                  </a:moveTo>
                  <a:cubicBezTo>
                    <a:pt x="141800" y="-21589"/>
                    <a:pt x="241742" y="-10338"/>
                    <a:pt x="464465" y="0"/>
                  </a:cubicBezTo>
                  <a:cubicBezTo>
                    <a:pt x="687188" y="10338"/>
                    <a:pt x="932711" y="-14506"/>
                    <a:pt x="1127987" y="0"/>
                  </a:cubicBezTo>
                  <a:cubicBezTo>
                    <a:pt x="1323263" y="14506"/>
                    <a:pt x="1654512" y="7511"/>
                    <a:pt x="1924214" y="0"/>
                  </a:cubicBezTo>
                  <a:cubicBezTo>
                    <a:pt x="2193916" y="-7511"/>
                    <a:pt x="2395746" y="15224"/>
                    <a:pt x="2521383" y="0"/>
                  </a:cubicBezTo>
                  <a:cubicBezTo>
                    <a:pt x="2647020" y="-15224"/>
                    <a:pt x="2953213" y="-24581"/>
                    <a:pt x="3118553" y="0"/>
                  </a:cubicBezTo>
                  <a:cubicBezTo>
                    <a:pt x="3283893" y="24581"/>
                    <a:pt x="3378030" y="-759"/>
                    <a:pt x="3583018" y="0"/>
                  </a:cubicBezTo>
                  <a:cubicBezTo>
                    <a:pt x="3788006" y="759"/>
                    <a:pt x="4020460" y="19718"/>
                    <a:pt x="4379245" y="0"/>
                  </a:cubicBezTo>
                  <a:cubicBezTo>
                    <a:pt x="4738030" y="-19718"/>
                    <a:pt x="4796233" y="3153"/>
                    <a:pt x="5109119" y="0"/>
                  </a:cubicBezTo>
                  <a:cubicBezTo>
                    <a:pt x="5422005" y="-3153"/>
                    <a:pt x="5541197" y="-14984"/>
                    <a:pt x="5772641" y="0"/>
                  </a:cubicBezTo>
                  <a:cubicBezTo>
                    <a:pt x="6004085" y="14984"/>
                    <a:pt x="6261498" y="-41802"/>
                    <a:pt x="6635219" y="0"/>
                  </a:cubicBezTo>
                  <a:cubicBezTo>
                    <a:pt x="6647762" y="82435"/>
                    <a:pt x="6647477" y="286374"/>
                    <a:pt x="6635219" y="369332"/>
                  </a:cubicBezTo>
                  <a:cubicBezTo>
                    <a:pt x="6501823" y="356324"/>
                    <a:pt x="6268768" y="345950"/>
                    <a:pt x="6038049" y="369332"/>
                  </a:cubicBezTo>
                  <a:cubicBezTo>
                    <a:pt x="5807330" y="392715"/>
                    <a:pt x="5736065" y="373926"/>
                    <a:pt x="5440880" y="369332"/>
                  </a:cubicBezTo>
                  <a:cubicBezTo>
                    <a:pt x="5145695" y="364738"/>
                    <a:pt x="5113462" y="345152"/>
                    <a:pt x="4910062" y="369332"/>
                  </a:cubicBezTo>
                  <a:cubicBezTo>
                    <a:pt x="4706662" y="393512"/>
                    <a:pt x="4587302" y="385015"/>
                    <a:pt x="4445597" y="369332"/>
                  </a:cubicBezTo>
                  <a:cubicBezTo>
                    <a:pt x="4303893" y="353649"/>
                    <a:pt x="3832638" y="359533"/>
                    <a:pt x="3649370" y="369332"/>
                  </a:cubicBezTo>
                  <a:cubicBezTo>
                    <a:pt x="3466102" y="379131"/>
                    <a:pt x="3284108" y="362829"/>
                    <a:pt x="3184905" y="369332"/>
                  </a:cubicBezTo>
                  <a:cubicBezTo>
                    <a:pt x="3085703" y="375835"/>
                    <a:pt x="2691230" y="391626"/>
                    <a:pt x="2455031" y="369332"/>
                  </a:cubicBezTo>
                  <a:cubicBezTo>
                    <a:pt x="2218832" y="347038"/>
                    <a:pt x="1984149" y="359917"/>
                    <a:pt x="1791509" y="369332"/>
                  </a:cubicBezTo>
                  <a:cubicBezTo>
                    <a:pt x="1598869" y="378747"/>
                    <a:pt x="1340580" y="331823"/>
                    <a:pt x="995283" y="369332"/>
                  </a:cubicBezTo>
                  <a:cubicBezTo>
                    <a:pt x="649986" y="406841"/>
                    <a:pt x="314441" y="396088"/>
                    <a:pt x="0" y="369332"/>
                  </a:cubicBezTo>
                  <a:cubicBezTo>
                    <a:pt x="-16264" y="275650"/>
                    <a:pt x="9028" y="98951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774871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What factors contribute to mobility-induced QoE fluctuations?</a:t>
              </a:r>
            </a:p>
          </p:txBody>
        </p:sp>
        <p:pic>
          <p:nvPicPr>
            <p:cNvPr id="13" name="Picture 12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8EB8E65-727A-43F6-A7A6-0D2E250A1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7123" y="2200769"/>
              <a:ext cx="609600" cy="6096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18EFF2-8DAE-40E2-9FDD-0FDF03204E94}"/>
              </a:ext>
            </a:extLst>
          </p:cNvPr>
          <p:cNvGrpSpPr/>
          <p:nvPr/>
        </p:nvGrpSpPr>
        <p:grpSpPr>
          <a:xfrm>
            <a:off x="749065" y="4768396"/>
            <a:ext cx="2456122" cy="813907"/>
            <a:chOff x="749065" y="4768396"/>
            <a:chExt cx="2456122" cy="8139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937D9C-51C6-4D72-AE46-8C0F95BF7797}"/>
                </a:ext>
              </a:extLst>
            </p:cNvPr>
            <p:cNvSpPr txBox="1"/>
            <p:nvPr/>
          </p:nvSpPr>
          <p:spPr>
            <a:xfrm>
              <a:off x="749065" y="5243749"/>
              <a:ext cx="2456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3. Network architecture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DF3818-E125-4301-BA88-855AF68A9901}"/>
                </a:ext>
              </a:extLst>
            </p:cNvPr>
            <p:cNvSpPr txBox="1"/>
            <p:nvPr/>
          </p:nvSpPr>
          <p:spPr>
            <a:xfrm>
              <a:off x="1096021" y="4768396"/>
              <a:ext cx="1762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SA vs. NSA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2299E2-39F7-4969-BA9A-90EB5F0BBE43}"/>
              </a:ext>
            </a:extLst>
          </p:cNvPr>
          <p:cNvGrpSpPr/>
          <p:nvPr/>
        </p:nvGrpSpPr>
        <p:grpSpPr>
          <a:xfrm>
            <a:off x="8737274" y="4768395"/>
            <a:ext cx="2523448" cy="809669"/>
            <a:chOff x="8737274" y="4768395"/>
            <a:chExt cx="2523448" cy="8096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44054F-D098-44B5-9F64-A696D535833A}"/>
                </a:ext>
              </a:extLst>
            </p:cNvPr>
            <p:cNvSpPr txBox="1"/>
            <p:nvPr/>
          </p:nvSpPr>
          <p:spPr>
            <a:xfrm>
              <a:off x="8737274" y="5239510"/>
              <a:ext cx="25234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5. 5G Deployment mode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9A30EA-C474-49E6-A163-468C6CA42A9A}"/>
                </a:ext>
              </a:extLst>
            </p:cNvPr>
            <p:cNvSpPr txBox="1"/>
            <p:nvPr/>
          </p:nvSpPr>
          <p:spPr>
            <a:xfrm>
              <a:off x="9259851" y="4768395"/>
              <a:ext cx="1478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5G-only vs. dual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048AD6-7830-4CF4-8F9D-81E37D33EEEF}"/>
              </a:ext>
            </a:extLst>
          </p:cNvPr>
          <p:cNvGrpSpPr/>
          <p:nvPr/>
        </p:nvGrpSpPr>
        <p:grpSpPr>
          <a:xfrm>
            <a:off x="4522544" y="4768395"/>
            <a:ext cx="2680542" cy="829296"/>
            <a:chOff x="4522544" y="4768395"/>
            <a:chExt cx="2680542" cy="8292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E887A8-EB92-4E5C-88A6-534E3DB9CC96}"/>
                </a:ext>
              </a:extLst>
            </p:cNvPr>
            <p:cNvSpPr txBox="1"/>
            <p:nvPr/>
          </p:nvSpPr>
          <p:spPr>
            <a:xfrm>
              <a:off x="4522544" y="5259137"/>
              <a:ext cx="26805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4. Radio frequency bands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CB9561-FCED-4414-9A47-DFD9762EBAD8}"/>
                </a:ext>
              </a:extLst>
            </p:cNvPr>
            <p:cNvSpPr txBox="1"/>
            <p:nvPr/>
          </p:nvSpPr>
          <p:spPr>
            <a:xfrm>
              <a:off x="4565824" y="4768395"/>
              <a:ext cx="25939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LowBand, MidBand, mmWave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8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9469-C07A-40E6-A3AA-0B8B80B3D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92" y="103086"/>
            <a:ext cx="9422711" cy="747519"/>
          </a:xfrm>
        </p:spPr>
        <p:txBody>
          <a:bodyPr>
            <a:noAutofit/>
          </a:bodyPr>
          <a:lstStyle/>
          <a:p>
            <a:r>
              <a:rPr lang="en-US" sz="2600" dirty="0"/>
              <a:t>Do all handovers have same impact on user QoE?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6EC68-4D23-4253-B4B3-07F63FDCE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E2D21C-3557-4581-BC65-8B25EA1D46A3}"/>
              </a:ext>
            </a:extLst>
          </p:cNvPr>
          <p:cNvGrpSpPr/>
          <p:nvPr/>
        </p:nvGrpSpPr>
        <p:grpSpPr>
          <a:xfrm>
            <a:off x="980489" y="2347546"/>
            <a:ext cx="6672086" cy="2923038"/>
            <a:chOff x="902582" y="1891281"/>
            <a:chExt cx="6672086" cy="2923038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55377C20-F156-4731-A612-8074219DC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582" y="1891281"/>
              <a:ext cx="6672086" cy="292303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733022-FBE4-448F-91F4-9AE48B983895}"/>
                </a:ext>
              </a:extLst>
            </p:cNvPr>
            <p:cNvSpPr/>
            <p:nvPr/>
          </p:nvSpPr>
          <p:spPr>
            <a:xfrm>
              <a:off x="2943225" y="2317214"/>
              <a:ext cx="2628900" cy="3402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7BB40CF-022B-47A2-9B53-2E7F44445EDD}"/>
              </a:ext>
            </a:extLst>
          </p:cNvPr>
          <p:cNvSpPr/>
          <p:nvPr/>
        </p:nvSpPr>
        <p:spPr>
          <a:xfrm>
            <a:off x="1914525" y="2424113"/>
            <a:ext cx="4800599" cy="1147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9F6646-CDC2-4908-A713-75F3D76593CD}"/>
              </a:ext>
            </a:extLst>
          </p:cNvPr>
          <p:cNvSpPr/>
          <p:nvPr/>
        </p:nvSpPr>
        <p:spPr>
          <a:xfrm>
            <a:off x="1914524" y="3733274"/>
            <a:ext cx="4800599" cy="87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B26CAD-EB1C-4A9D-AFF4-F1DB418504C4}"/>
              </a:ext>
            </a:extLst>
          </p:cNvPr>
          <p:cNvGrpSpPr/>
          <p:nvPr/>
        </p:nvGrpSpPr>
        <p:grpSpPr>
          <a:xfrm>
            <a:off x="3081788" y="2039768"/>
            <a:ext cx="2507587" cy="307778"/>
            <a:chOff x="7461054" y="3647142"/>
            <a:chExt cx="2507587" cy="3077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E3A1E4-5F9E-45BC-84F6-14E722A9EE69}"/>
                </a:ext>
              </a:extLst>
            </p:cNvPr>
            <p:cNvGrpSpPr/>
            <p:nvPr/>
          </p:nvGrpSpPr>
          <p:grpSpPr>
            <a:xfrm>
              <a:off x="7461054" y="3651990"/>
              <a:ext cx="2507587" cy="302930"/>
              <a:chOff x="7461054" y="3651990"/>
              <a:chExt cx="2507587" cy="302930"/>
            </a:xfrm>
          </p:grpSpPr>
          <p:pic>
            <p:nvPicPr>
              <p:cNvPr id="7" name="Picture 6" descr="Chart&#10;&#10;Description automatically generated">
                <a:extLst>
                  <a:ext uri="{FF2B5EF4-FFF2-40B4-BE49-F238E27FC236}">
                    <a16:creationId xmlns:a16="http://schemas.microsoft.com/office/drawing/2014/main" id="{A1F85866-2214-4882-A50E-C4DFC7F3D3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385" t="14666" r="31032" b="74971"/>
              <a:stretch/>
            </p:blipFill>
            <p:spPr>
              <a:xfrm>
                <a:off x="7461054" y="3651990"/>
                <a:ext cx="2507587" cy="30293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7644BB-E347-4BC4-806B-1A6F57E422D2}"/>
                  </a:ext>
                </a:extLst>
              </p:cNvPr>
              <p:cNvSpPr/>
              <p:nvPr/>
            </p:nvSpPr>
            <p:spPr>
              <a:xfrm>
                <a:off x="7968256" y="3685649"/>
                <a:ext cx="661958" cy="235612"/>
              </a:xfrm>
              <a:prstGeom prst="rect">
                <a:avLst/>
              </a:prstGeom>
              <a:solidFill>
                <a:srgbClr val="EDED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7B336C7-ED05-4A63-8850-87C3DCFECFB3}"/>
                  </a:ext>
                </a:extLst>
              </p:cNvPr>
              <p:cNvSpPr/>
              <p:nvPr/>
            </p:nvSpPr>
            <p:spPr>
              <a:xfrm>
                <a:off x="9252937" y="3691259"/>
                <a:ext cx="661958" cy="235612"/>
              </a:xfrm>
              <a:prstGeom prst="rect">
                <a:avLst/>
              </a:prstGeom>
              <a:solidFill>
                <a:srgbClr val="EDED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E85C13-8E75-4C4D-87FE-E0152703F6D4}"/>
                </a:ext>
              </a:extLst>
            </p:cNvPr>
            <p:cNvSpPr txBox="1"/>
            <p:nvPr/>
          </p:nvSpPr>
          <p:spPr>
            <a:xfrm>
              <a:off x="7844096" y="3647143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5G radio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577EDF-7CF4-4851-9850-E47804748184}"/>
                </a:ext>
              </a:extLst>
            </p:cNvPr>
            <p:cNvSpPr txBox="1"/>
            <p:nvPr/>
          </p:nvSpPr>
          <p:spPr>
            <a:xfrm>
              <a:off x="9044143" y="3647142"/>
              <a:ext cx="8707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4G radio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926D5B3-F39B-4F0D-92CA-3882C54F8D5B}"/>
              </a:ext>
            </a:extLst>
          </p:cNvPr>
          <p:cNvSpPr txBox="1"/>
          <p:nvPr/>
        </p:nvSpPr>
        <p:spPr>
          <a:xfrm>
            <a:off x="7127913" y="3910367"/>
            <a:ext cx="4920125" cy="5232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2.26x higher latency</a:t>
            </a:r>
            <a:r>
              <a:rPr lang="en-US" dirty="0"/>
              <a:t> and </a:t>
            </a:r>
            <a:r>
              <a:rPr lang="en-US" b="1" dirty="0"/>
              <a:t>65% higher dropped frame rate </a:t>
            </a:r>
            <a:r>
              <a:rPr lang="en-US" dirty="0"/>
              <a:t>for handovers on 4G radio compared to 5G radio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057385-6708-418B-8513-953874A0E08B}"/>
              </a:ext>
            </a:extLst>
          </p:cNvPr>
          <p:cNvGrpSpPr/>
          <p:nvPr/>
        </p:nvGrpSpPr>
        <p:grpSpPr>
          <a:xfrm>
            <a:off x="861237" y="5573514"/>
            <a:ext cx="7666566" cy="681061"/>
            <a:chOff x="861237" y="5573514"/>
            <a:chExt cx="7666566" cy="68106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769657-8799-48AA-B373-CAFA90984B72}"/>
                </a:ext>
              </a:extLst>
            </p:cNvPr>
            <p:cNvSpPr txBox="1"/>
            <p:nvPr/>
          </p:nvSpPr>
          <p:spPr>
            <a:xfrm>
              <a:off x="1323587" y="5916021"/>
              <a:ext cx="7204216" cy="338554"/>
            </a:xfrm>
            <a:custGeom>
              <a:avLst/>
              <a:gdLst>
                <a:gd name="connsiteX0" fmla="*/ 0 w 7204216"/>
                <a:gd name="connsiteY0" fmla="*/ 0 h 338554"/>
                <a:gd name="connsiteX1" fmla="*/ 510844 w 7204216"/>
                <a:gd name="connsiteY1" fmla="*/ 0 h 338554"/>
                <a:gd name="connsiteX2" fmla="*/ 1309857 w 7204216"/>
                <a:gd name="connsiteY2" fmla="*/ 0 h 338554"/>
                <a:gd name="connsiteX3" fmla="*/ 2108871 w 7204216"/>
                <a:gd name="connsiteY3" fmla="*/ 0 h 338554"/>
                <a:gd name="connsiteX4" fmla="*/ 2619715 w 7204216"/>
                <a:gd name="connsiteY4" fmla="*/ 0 h 338554"/>
                <a:gd name="connsiteX5" fmla="*/ 3274644 w 7204216"/>
                <a:gd name="connsiteY5" fmla="*/ 0 h 338554"/>
                <a:gd name="connsiteX6" fmla="*/ 3785488 w 7204216"/>
                <a:gd name="connsiteY6" fmla="*/ 0 h 338554"/>
                <a:gd name="connsiteX7" fmla="*/ 4440417 w 7204216"/>
                <a:gd name="connsiteY7" fmla="*/ 0 h 338554"/>
                <a:gd name="connsiteX8" fmla="*/ 4879219 w 7204216"/>
                <a:gd name="connsiteY8" fmla="*/ 0 h 338554"/>
                <a:gd name="connsiteX9" fmla="*/ 5606190 w 7204216"/>
                <a:gd name="connsiteY9" fmla="*/ 0 h 338554"/>
                <a:gd name="connsiteX10" fmla="*/ 6333161 w 7204216"/>
                <a:gd name="connsiteY10" fmla="*/ 0 h 338554"/>
                <a:gd name="connsiteX11" fmla="*/ 7204216 w 7204216"/>
                <a:gd name="connsiteY11" fmla="*/ 0 h 338554"/>
                <a:gd name="connsiteX12" fmla="*/ 7204216 w 7204216"/>
                <a:gd name="connsiteY12" fmla="*/ 338554 h 338554"/>
                <a:gd name="connsiteX13" fmla="*/ 6621329 w 7204216"/>
                <a:gd name="connsiteY13" fmla="*/ 338554 h 338554"/>
                <a:gd name="connsiteX14" fmla="*/ 6038443 w 7204216"/>
                <a:gd name="connsiteY14" fmla="*/ 338554 h 338554"/>
                <a:gd name="connsiteX15" fmla="*/ 5455556 w 7204216"/>
                <a:gd name="connsiteY15" fmla="*/ 338554 h 338554"/>
                <a:gd name="connsiteX16" fmla="*/ 4800628 w 7204216"/>
                <a:gd name="connsiteY16" fmla="*/ 338554 h 338554"/>
                <a:gd name="connsiteX17" fmla="*/ 4145699 w 7204216"/>
                <a:gd name="connsiteY17" fmla="*/ 338554 h 338554"/>
                <a:gd name="connsiteX18" fmla="*/ 3346686 w 7204216"/>
                <a:gd name="connsiteY18" fmla="*/ 338554 h 338554"/>
                <a:gd name="connsiteX19" fmla="*/ 2547673 w 7204216"/>
                <a:gd name="connsiteY19" fmla="*/ 338554 h 338554"/>
                <a:gd name="connsiteX20" fmla="*/ 2108871 w 7204216"/>
                <a:gd name="connsiteY20" fmla="*/ 338554 h 338554"/>
                <a:gd name="connsiteX21" fmla="*/ 1525984 w 7204216"/>
                <a:gd name="connsiteY21" fmla="*/ 338554 h 338554"/>
                <a:gd name="connsiteX22" fmla="*/ 943097 w 7204216"/>
                <a:gd name="connsiteY22" fmla="*/ 338554 h 338554"/>
                <a:gd name="connsiteX23" fmla="*/ 0 w 7204216"/>
                <a:gd name="connsiteY23" fmla="*/ 338554 h 338554"/>
                <a:gd name="connsiteX24" fmla="*/ 0 w 7204216"/>
                <a:gd name="connsiteY24" fmla="*/ 0 h 3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04216" h="338554" fill="none" extrusionOk="0">
                  <a:moveTo>
                    <a:pt x="0" y="0"/>
                  </a:moveTo>
                  <a:cubicBezTo>
                    <a:pt x="149972" y="-19343"/>
                    <a:pt x="349850" y="18152"/>
                    <a:pt x="510844" y="0"/>
                  </a:cubicBezTo>
                  <a:cubicBezTo>
                    <a:pt x="671838" y="-18152"/>
                    <a:pt x="926817" y="21817"/>
                    <a:pt x="1309857" y="0"/>
                  </a:cubicBezTo>
                  <a:cubicBezTo>
                    <a:pt x="1692897" y="-21817"/>
                    <a:pt x="1728989" y="11698"/>
                    <a:pt x="2108871" y="0"/>
                  </a:cubicBezTo>
                  <a:cubicBezTo>
                    <a:pt x="2488753" y="-11698"/>
                    <a:pt x="2444983" y="5770"/>
                    <a:pt x="2619715" y="0"/>
                  </a:cubicBezTo>
                  <a:cubicBezTo>
                    <a:pt x="2794447" y="-5770"/>
                    <a:pt x="3076022" y="-1477"/>
                    <a:pt x="3274644" y="0"/>
                  </a:cubicBezTo>
                  <a:cubicBezTo>
                    <a:pt x="3473266" y="1477"/>
                    <a:pt x="3617773" y="19621"/>
                    <a:pt x="3785488" y="0"/>
                  </a:cubicBezTo>
                  <a:cubicBezTo>
                    <a:pt x="3953203" y="-19621"/>
                    <a:pt x="4247732" y="23723"/>
                    <a:pt x="4440417" y="0"/>
                  </a:cubicBezTo>
                  <a:cubicBezTo>
                    <a:pt x="4633102" y="-23723"/>
                    <a:pt x="4759137" y="1025"/>
                    <a:pt x="4879219" y="0"/>
                  </a:cubicBezTo>
                  <a:cubicBezTo>
                    <a:pt x="4999301" y="-1025"/>
                    <a:pt x="5339496" y="26775"/>
                    <a:pt x="5606190" y="0"/>
                  </a:cubicBezTo>
                  <a:cubicBezTo>
                    <a:pt x="5872884" y="-26775"/>
                    <a:pt x="6092214" y="19127"/>
                    <a:pt x="6333161" y="0"/>
                  </a:cubicBezTo>
                  <a:cubicBezTo>
                    <a:pt x="6574108" y="-19127"/>
                    <a:pt x="6833534" y="15687"/>
                    <a:pt x="7204216" y="0"/>
                  </a:cubicBezTo>
                  <a:cubicBezTo>
                    <a:pt x="7198260" y="112249"/>
                    <a:pt x="7215115" y="220643"/>
                    <a:pt x="7204216" y="338554"/>
                  </a:cubicBezTo>
                  <a:cubicBezTo>
                    <a:pt x="7063663" y="310039"/>
                    <a:pt x="6789601" y="367076"/>
                    <a:pt x="6621329" y="338554"/>
                  </a:cubicBezTo>
                  <a:cubicBezTo>
                    <a:pt x="6453057" y="310032"/>
                    <a:pt x="6195790" y="353454"/>
                    <a:pt x="6038443" y="338554"/>
                  </a:cubicBezTo>
                  <a:cubicBezTo>
                    <a:pt x="5881096" y="323654"/>
                    <a:pt x="5636246" y="325654"/>
                    <a:pt x="5455556" y="338554"/>
                  </a:cubicBezTo>
                  <a:cubicBezTo>
                    <a:pt x="5274866" y="351454"/>
                    <a:pt x="5010433" y="342747"/>
                    <a:pt x="4800628" y="338554"/>
                  </a:cubicBezTo>
                  <a:cubicBezTo>
                    <a:pt x="4590823" y="334361"/>
                    <a:pt x="4342570" y="358918"/>
                    <a:pt x="4145699" y="338554"/>
                  </a:cubicBezTo>
                  <a:cubicBezTo>
                    <a:pt x="3948828" y="318190"/>
                    <a:pt x="3511187" y="361742"/>
                    <a:pt x="3346686" y="338554"/>
                  </a:cubicBezTo>
                  <a:cubicBezTo>
                    <a:pt x="3182185" y="315366"/>
                    <a:pt x="2845244" y="332096"/>
                    <a:pt x="2547673" y="338554"/>
                  </a:cubicBezTo>
                  <a:cubicBezTo>
                    <a:pt x="2250102" y="345012"/>
                    <a:pt x="2247597" y="360385"/>
                    <a:pt x="2108871" y="338554"/>
                  </a:cubicBezTo>
                  <a:cubicBezTo>
                    <a:pt x="1970145" y="316723"/>
                    <a:pt x="1779921" y="360452"/>
                    <a:pt x="1525984" y="338554"/>
                  </a:cubicBezTo>
                  <a:cubicBezTo>
                    <a:pt x="1272047" y="316656"/>
                    <a:pt x="1130867" y="329523"/>
                    <a:pt x="943097" y="338554"/>
                  </a:cubicBezTo>
                  <a:cubicBezTo>
                    <a:pt x="755327" y="347585"/>
                    <a:pt x="257280" y="297571"/>
                    <a:pt x="0" y="338554"/>
                  </a:cubicBezTo>
                  <a:cubicBezTo>
                    <a:pt x="8476" y="250873"/>
                    <a:pt x="-4768" y="112128"/>
                    <a:pt x="0" y="0"/>
                  </a:cubicBezTo>
                  <a:close/>
                </a:path>
                <a:path w="7204216" h="338554" stroke="0" extrusionOk="0">
                  <a:moveTo>
                    <a:pt x="0" y="0"/>
                  </a:moveTo>
                  <a:cubicBezTo>
                    <a:pt x="226928" y="-22654"/>
                    <a:pt x="394778" y="31364"/>
                    <a:pt x="654929" y="0"/>
                  </a:cubicBezTo>
                  <a:cubicBezTo>
                    <a:pt x="915080" y="-31364"/>
                    <a:pt x="978660" y="14641"/>
                    <a:pt x="1093731" y="0"/>
                  </a:cubicBezTo>
                  <a:cubicBezTo>
                    <a:pt x="1208802" y="-14641"/>
                    <a:pt x="1466774" y="20681"/>
                    <a:pt x="1604575" y="0"/>
                  </a:cubicBezTo>
                  <a:cubicBezTo>
                    <a:pt x="1742376" y="-20681"/>
                    <a:pt x="1970347" y="-4441"/>
                    <a:pt x="2115420" y="0"/>
                  </a:cubicBezTo>
                  <a:cubicBezTo>
                    <a:pt x="2260494" y="4441"/>
                    <a:pt x="2445747" y="-11155"/>
                    <a:pt x="2626264" y="0"/>
                  </a:cubicBezTo>
                  <a:cubicBezTo>
                    <a:pt x="2806781" y="11155"/>
                    <a:pt x="3191631" y="-20407"/>
                    <a:pt x="3353235" y="0"/>
                  </a:cubicBezTo>
                  <a:cubicBezTo>
                    <a:pt x="3514839" y="20407"/>
                    <a:pt x="3674137" y="16944"/>
                    <a:pt x="3792037" y="0"/>
                  </a:cubicBezTo>
                  <a:cubicBezTo>
                    <a:pt x="3909937" y="-16944"/>
                    <a:pt x="4252500" y="-18760"/>
                    <a:pt x="4374924" y="0"/>
                  </a:cubicBezTo>
                  <a:cubicBezTo>
                    <a:pt x="4497348" y="18760"/>
                    <a:pt x="4670883" y="-10035"/>
                    <a:pt x="4813726" y="0"/>
                  </a:cubicBezTo>
                  <a:cubicBezTo>
                    <a:pt x="4956569" y="10035"/>
                    <a:pt x="5220966" y="-37664"/>
                    <a:pt x="5612739" y="0"/>
                  </a:cubicBezTo>
                  <a:cubicBezTo>
                    <a:pt x="6004512" y="37664"/>
                    <a:pt x="6047248" y="-5725"/>
                    <a:pt x="6339710" y="0"/>
                  </a:cubicBezTo>
                  <a:cubicBezTo>
                    <a:pt x="6632172" y="5725"/>
                    <a:pt x="6993946" y="33313"/>
                    <a:pt x="7204216" y="0"/>
                  </a:cubicBezTo>
                  <a:cubicBezTo>
                    <a:pt x="7204334" y="154353"/>
                    <a:pt x="7207876" y="201064"/>
                    <a:pt x="7204216" y="338554"/>
                  </a:cubicBezTo>
                  <a:cubicBezTo>
                    <a:pt x="7061219" y="326308"/>
                    <a:pt x="6857986" y="349328"/>
                    <a:pt x="6693372" y="338554"/>
                  </a:cubicBezTo>
                  <a:cubicBezTo>
                    <a:pt x="6528758" y="327780"/>
                    <a:pt x="6165340" y="310984"/>
                    <a:pt x="5894359" y="338554"/>
                  </a:cubicBezTo>
                  <a:cubicBezTo>
                    <a:pt x="5623378" y="366124"/>
                    <a:pt x="5363751" y="311714"/>
                    <a:pt x="5167388" y="338554"/>
                  </a:cubicBezTo>
                  <a:cubicBezTo>
                    <a:pt x="4971025" y="365394"/>
                    <a:pt x="4573789" y="359225"/>
                    <a:pt x="4368375" y="338554"/>
                  </a:cubicBezTo>
                  <a:cubicBezTo>
                    <a:pt x="4162961" y="317883"/>
                    <a:pt x="4016319" y="355942"/>
                    <a:pt x="3785488" y="338554"/>
                  </a:cubicBezTo>
                  <a:cubicBezTo>
                    <a:pt x="3554657" y="321166"/>
                    <a:pt x="3476980" y="354079"/>
                    <a:pt x="3274644" y="338554"/>
                  </a:cubicBezTo>
                  <a:cubicBezTo>
                    <a:pt x="3072308" y="323029"/>
                    <a:pt x="2778241" y="320785"/>
                    <a:pt x="2547673" y="338554"/>
                  </a:cubicBezTo>
                  <a:cubicBezTo>
                    <a:pt x="2317105" y="356323"/>
                    <a:pt x="2168610" y="315537"/>
                    <a:pt x="1892744" y="338554"/>
                  </a:cubicBezTo>
                  <a:cubicBezTo>
                    <a:pt x="1616878" y="361571"/>
                    <a:pt x="1574328" y="332992"/>
                    <a:pt x="1453942" y="338554"/>
                  </a:cubicBezTo>
                  <a:cubicBezTo>
                    <a:pt x="1333556" y="344116"/>
                    <a:pt x="969669" y="362961"/>
                    <a:pt x="654929" y="338554"/>
                  </a:cubicBezTo>
                  <a:cubicBezTo>
                    <a:pt x="340189" y="314147"/>
                    <a:pt x="134098" y="324773"/>
                    <a:pt x="0" y="338554"/>
                  </a:cubicBezTo>
                  <a:cubicBezTo>
                    <a:pt x="7031" y="207771"/>
                    <a:pt x="-4100" y="146157"/>
                    <a:pt x="0" y="0"/>
                  </a:cubicBezTo>
                  <a:close/>
                </a:path>
              </a:pathLst>
            </a:custGeom>
            <a:ln w="57150">
              <a:extLst>
                <a:ext uri="{C807C97D-BFC1-408E-A445-0C87EB9F89A2}">
                  <ask:lineSketchStyleProps xmlns:ask="http://schemas.microsoft.com/office/drawing/2018/sketchyshapes" sd="223995428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/>
                <a:t>In NSA 5G, handovers on 4G radio are the main culprits for performance loss</a:t>
              </a:r>
            </a:p>
          </p:txBody>
        </p:sp>
        <p:pic>
          <p:nvPicPr>
            <p:cNvPr id="5" name="Picture 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48BA03E-31B8-4CC0-90A2-08AD7008E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237" y="5573514"/>
              <a:ext cx="588336" cy="58833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6810C13-8065-4A7E-A3AB-89804A9BD446}"/>
              </a:ext>
            </a:extLst>
          </p:cNvPr>
          <p:cNvSpPr txBox="1"/>
          <p:nvPr/>
        </p:nvSpPr>
        <p:spPr>
          <a:xfrm>
            <a:off x="836341" y="1120293"/>
            <a:ext cx="860112" cy="340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Setup: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94E9BC-2631-4097-9DEC-DDA77ED03BBF}"/>
              </a:ext>
            </a:extLst>
          </p:cNvPr>
          <p:cNvSpPr txBox="1"/>
          <p:nvPr/>
        </p:nvSpPr>
        <p:spPr>
          <a:xfrm>
            <a:off x="2309995" y="1120293"/>
            <a:ext cx="1780673" cy="340519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UE @ Minneapolis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1366B4-BEF0-49BE-881A-0349581E07E8}"/>
              </a:ext>
            </a:extLst>
          </p:cNvPr>
          <p:cNvSpPr txBox="1"/>
          <p:nvPr/>
        </p:nvSpPr>
        <p:spPr>
          <a:xfrm>
            <a:off x="4921365" y="1136663"/>
            <a:ext cx="2008824" cy="30777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Driving Speed 30 mph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681DF3-82C1-4455-AB93-8A0F88F065DC}"/>
              </a:ext>
            </a:extLst>
          </p:cNvPr>
          <p:cNvSpPr txBox="1"/>
          <p:nvPr/>
        </p:nvSpPr>
        <p:spPr>
          <a:xfrm>
            <a:off x="7932980" y="1136663"/>
            <a:ext cx="3019723" cy="30777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US" b="1" i="1" dirty="0"/>
              <a:t>Steam cloud play ;</a:t>
            </a:r>
            <a:r>
              <a:rPr lang="en-US" dirty="0"/>
              <a:t> 4K@60FPS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33E45477-2A19-4363-B427-FD24654E9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980" y="1136663"/>
            <a:ext cx="307777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1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87AD2-4E4B-4015-86C6-DE36300D6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3525" t="27126" r="12106" b="30875"/>
          <a:stretch/>
        </p:blipFill>
        <p:spPr>
          <a:xfrm>
            <a:off x="5057553" y="2064231"/>
            <a:ext cx="2076893" cy="1172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394772-CC8F-4EBE-B81F-15951D8352EE}"/>
              </a:ext>
            </a:extLst>
          </p:cNvPr>
          <p:cNvSpPr txBox="1"/>
          <p:nvPr/>
        </p:nvSpPr>
        <p:spPr>
          <a:xfrm>
            <a:off x="4450546" y="3429000"/>
            <a:ext cx="329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Key characteristics of 5G handovers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594A-E800-4A1A-B46C-7EAB5DC2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Overhead of 5G Handovers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C6046-0BCF-45B0-8A91-64253CE797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13F38459-021E-4683-969F-C5AB7A33E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31" y="2170060"/>
            <a:ext cx="6892700" cy="2642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2B5ADB-19E6-4134-9DAC-18B54E13DC30}"/>
              </a:ext>
            </a:extLst>
          </p:cNvPr>
          <p:cNvSpPr/>
          <p:nvPr/>
        </p:nvSpPr>
        <p:spPr>
          <a:xfrm>
            <a:off x="5395913" y="2927761"/>
            <a:ext cx="1862137" cy="1215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69B45-E3C3-4569-B751-39F746BDAB3E}"/>
              </a:ext>
            </a:extLst>
          </p:cNvPr>
          <p:cNvSpPr/>
          <p:nvPr/>
        </p:nvSpPr>
        <p:spPr>
          <a:xfrm>
            <a:off x="3674689" y="2927761"/>
            <a:ext cx="1721224" cy="1215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FDB36-11C6-4284-850D-3D16ED214891}"/>
              </a:ext>
            </a:extLst>
          </p:cNvPr>
          <p:cNvSpPr/>
          <p:nvPr/>
        </p:nvSpPr>
        <p:spPr>
          <a:xfrm>
            <a:off x="2298699" y="2927761"/>
            <a:ext cx="1375989" cy="1215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AB7ADAA3-3E0C-4B81-A4E0-1A7794136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64" t="8813" r="20880" b="74394"/>
          <a:stretch/>
        </p:blipFill>
        <p:spPr>
          <a:xfrm>
            <a:off x="2707341" y="1799931"/>
            <a:ext cx="4173968" cy="4437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4E408B-CCEB-4148-919D-9587D9408F9D}"/>
              </a:ext>
            </a:extLst>
          </p:cNvPr>
          <p:cNvSpPr/>
          <p:nvPr/>
        </p:nvSpPr>
        <p:spPr>
          <a:xfrm>
            <a:off x="2624867" y="2414758"/>
            <a:ext cx="4256442" cy="44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0C8CA0-59C4-4A76-97A2-6851A463A7DD}"/>
              </a:ext>
            </a:extLst>
          </p:cNvPr>
          <p:cNvGrpSpPr/>
          <p:nvPr/>
        </p:nvGrpSpPr>
        <p:grpSpPr>
          <a:xfrm>
            <a:off x="4326379" y="2424065"/>
            <a:ext cx="1902149" cy="818107"/>
            <a:chOff x="3541070" y="2526596"/>
            <a:chExt cx="1902149" cy="818107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9137F261-F559-493A-B55D-977A53D13CEF}"/>
                </a:ext>
              </a:extLst>
            </p:cNvPr>
            <p:cNvSpPr/>
            <p:nvPr/>
          </p:nvSpPr>
          <p:spPr>
            <a:xfrm rot="20242775">
              <a:off x="5206013" y="2919529"/>
              <a:ext cx="237206" cy="425174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671EE494-4DDB-4450-9359-BE19A7AC6516}"/>
                </a:ext>
              </a:extLst>
            </p:cNvPr>
            <p:cNvSpPr/>
            <p:nvPr/>
          </p:nvSpPr>
          <p:spPr>
            <a:xfrm rot="1990415">
              <a:off x="3541070" y="2526596"/>
              <a:ext cx="237206" cy="425174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00461A-6B6A-46FD-BA09-029AB0A20E97}"/>
              </a:ext>
            </a:extLst>
          </p:cNvPr>
          <p:cNvGrpSpPr/>
          <p:nvPr/>
        </p:nvGrpSpPr>
        <p:grpSpPr>
          <a:xfrm>
            <a:off x="4515882" y="2442386"/>
            <a:ext cx="2051509" cy="1148504"/>
            <a:chOff x="3730573" y="2544917"/>
            <a:chExt cx="2051509" cy="1148504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AB05B251-1868-4AE5-9D55-4F750C8DCFA2}"/>
                </a:ext>
              </a:extLst>
            </p:cNvPr>
            <p:cNvSpPr/>
            <p:nvPr/>
          </p:nvSpPr>
          <p:spPr>
            <a:xfrm rot="20410102">
              <a:off x="5544876" y="2544917"/>
              <a:ext cx="237206" cy="425174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F16448CC-B6D7-41E4-AF36-A859AB77A2D8}"/>
                </a:ext>
              </a:extLst>
            </p:cNvPr>
            <p:cNvSpPr/>
            <p:nvPr/>
          </p:nvSpPr>
          <p:spPr>
            <a:xfrm rot="1317737">
              <a:off x="3730573" y="3268247"/>
              <a:ext cx="237206" cy="425174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36962DC-D718-4190-99A0-8F324E88FECB}"/>
              </a:ext>
            </a:extLst>
          </p:cNvPr>
          <p:cNvSpPr/>
          <p:nvPr/>
        </p:nvSpPr>
        <p:spPr>
          <a:xfrm rot="20273897">
            <a:off x="2538807" y="3777791"/>
            <a:ext cx="677732" cy="4195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FC6C909-5781-489F-8C84-7CBCA9F76EA5}"/>
              </a:ext>
            </a:extLst>
          </p:cNvPr>
          <p:cNvSpPr/>
          <p:nvPr/>
        </p:nvSpPr>
        <p:spPr>
          <a:xfrm rot="1141161">
            <a:off x="6293613" y="2835803"/>
            <a:ext cx="677732" cy="4195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26E22A-EEC5-4F2C-90A1-DD68EA51506E}"/>
              </a:ext>
            </a:extLst>
          </p:cNvPr>
          <p:cNvSpPr/>
          <p:nvPr/>
        </p:nvSpPr>
        <p:spPr>
          <a:xfrm rot="21432800">
            <a:off x="4228537" y="3466416"/>
            <a:ext cx="677732" cy="4195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597185-B1C3-42A9-A390-10A13EF7E0A0}"/>
              </a:ext>
            </a:extLst>
          </p:cNvPr>
          <p:cNvGrpSpPr/>
          <p:nvPr/>
        </p:nvGrpSpPr>
        <p:grpSpPr>
          <a:xfrm>
            <a:off x="-50494" y="4989938"/>
            <a:ext cx="1835759" cy="1512275"/>
            <a:chOff x="54294" y="5206307"/>
            <a:chExt cx="1835759" cy="151227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1701D9-E354-4CBB-BE2B-9B16B0A162DC}"/>
                </a:ext>
              </a:extLst>
            </p:cNvPr>
            <p:cNvGrpSpPr/>
            <p:nvPr/>
          </p:nvGrpSpPr>
          <p:grpSpPr>
            <a:xfrm>
              <a:off x="451821" y="5206307"/>
              <a:ext cx="957192" cy="1130838"/>
              <a:chOff x="689715" y="5075367"/>
              <a:chExt cx="1164543" cy="1375805"/>
            </a:xfrm>
          </p:grpSpPr>
          <p:pic>
            <p:nvPicPr>
              <p:cNvPr id="27" name="Google Shape;157;p5" descr="🚗 Automobile (Car) Emoji">
                <a:extLst>
                  <a:ext uri="{FF2B5EF4-FFF2-40B4-BE49-F238E27FC236}">
                    <a16:creationId xmlns:a16="http://schemas.microsoft.com/office/drawing/2014/main" id="{C318EC71-7F5A-4E14-87E0-226BB7DECED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689715" y="5333171"/>
                <a:ext cx="1118001" cy="1118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Picture 2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5FD23CD5-27FA-4640-88AE-3E3E713A65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870" t="8936" r="26789" b="29600"/>
              <a:stretch/>
            </p:blipFill>
            <p:spPr>
              <a:xfrm flipH="1">
                <a:off x="1388095" y="5075367"/>
                <a:ext cx="466163" cy="661069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915888-FCBA-4DB7-A0D1-F31629AD0EF7}"/>
                </a:ext>
              </a:extLst>
            </p:cNvPr>
            <p:cNvSpPr txBox="1"/>
            <p:nvPr/>
          </p:nvSpPr>
          <p:spPr>
            <a:xfrm>
              <a:off x="54294" y="6410805"/>
              <a:ext cx="1835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130 km/h for 1 hour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3A64FEE-7BEB-4608-B01F-AC3E6D4464E5}"/>
              </a:ext>
            </a:extLst>
          </p:cNvPr>
          <p:cNvSpPr txBox="1"/>
          <p:nvPr/>
        </p:nvSpPr>
        <p:spPr>
          <a:xfrm>
            <a:off x="2193742" y="5182757"/>
            <a:ext cx="918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3.4 mAh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6E005F-EDD1-4E44-BFA0-612D31278FA7}"/>
              </a:ext>
            </a:extLst>
          </p:cNvPr>
          <p:cNvSpPr txBox="1"/>
          <p:nvPr/>
        </p:nvSpPr>
        <p:spPr>
          <a:xfrm>
            <a:off x="5940734" y="5182755"/>
            <a:ext cx="1016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81.7 mAh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2AF5CF-703F-49CA-B9B0-D8AD142AE31F}"/>
              </a:ext>
            </a:extLst>
          </p:cNvPr>
          <p:cNvSpPr txBox="1"/>
          <p:nvPr/>
        </p:nvSpPr>
        <p:spPr>
          <a:xfrm>
            <a:off x="3905026" y="5182756"/>
            <a:ext cx="1016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34.7 mAh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C80FA9-B4EA-4227-8512-8594EC6C44DC}"/>
              </a:ext>
            </a:extLst>
          </p:cNvPr>
          <p:cNvSpPr txBox="1"/>
          <p:nvPr/>
        </p:nvSpPr>
        <p:spPr>
          <a:xfrm>
            <a:off x="3285887" y="6040547"/>
            <a:ext cx="1990165" cy="30777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Down:4.3GB   </a:t>
            </a:r>
            <a:r>
              <a:rPr lang="en-US" dirty="0">
                <a:solidFill>
                  <a:srgbClr val="0070C0"/>
                </a:solidFill>
              </a:rPr>
              <a:t>Up:2GB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097710-4D3E-413C-A433-1475F3C68565}"/>
              </a:ext>
            </a:extLst>
          </p:cNvPr>
          <p:cNvSpPr txBox="1"/>
          <p:nvPr/>
        </p:nvSpPr>
        <p:spPr>
          <a:xfrm>
            <a:off x="5637394" y="6040546"/>
            <a:ext cx="2346879" cy="30777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Down:75.4GB   </a:t>
            </a:r>
            <a:r>
              <a:rPr lang="en-US" dirty="0">
                <a:solidFill>
                  <a:srgbClr val="0070C0"/>
                </a:solidFill>
              </a:rPr>
              <a:t>Up:14.5GB</a:t>
            </a:r>
          </a:p>
        </p:txBody>
      </p:sp>
      <p:sp>
        <p:nvSpPr>
          <p:cNvPr id="39" name="Arrow: Notched Right 38">
            <a:extLst>
              <a:ext uri="{FF2B5EF4-FFF2-40B4-BE49-F238E27FC236}">
                <a16:creationId xmlns:a16="http://schemas.microsoft.com/office/drawing/2014/main" id="{6A1FA99B-595F-415F-8F56-B07FEC1B9A4E}"/>
              </a:ext>
            </a:extLst>
          </p:cNvPr>
          <p:cNvSpPr/>
          <p:nvPr/>
        </p:nvSpPr>
        <p:spPr>
          <a:xfrm rot="5400000">
            <a:off x="4262584" y="5633600"/>
            <a:ext cx="300990" cy="232106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Notched Right 39">
            <a:extLst>
              <a:ext uri="{FF2B5EF4-FFF2-40B4-BE49-F238E27FC236}">
                <a16:creationId xmlns:a16="http://schemas.microsoft.com/office/drawing/2014/main" id="{632D9748-3052-4303-8014-3DAC2FB83A3D}"/>
              </a:ext>
            </a:extLst>
          </p:cNvPr>
          <p:cNvSpPr/>
          <p:nvPr/>
        </p:nvSpPr>
        <p:spPr>
          <a:xfrm rot="5400000">
            <a:off x="6298292" y="5646298"/>
            <a:ext cx="300990" cy="232106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4C4ECF-B9EA-46C7-97D2-5FE67AB0C170}"/>
              </a:ext>
            </a:extLst>
          </p:cNvPr>
          <p:cNvGrpSpPr/>
          <p:nvPr/>
        </p:nvGrpSpPr>
        <p:grpSpPr>
          <a:xfrm>
            <a:off x="4002195" y="4935934"/>
            <a:ext cx="7810014" cy="912236"/>
            <a:chOff x="6061325" y="3106256"/>
            <a:chExt cx="7696159" cy="91223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065C984-D55F-4A86-848F-A745724C48A5}"/>
                </a:ext>
              </a:extLst>
            </p:cNvPr>
            <p:cNvSpPr txBox="1"/>
            <p:nvPr/>
          </p:nvSpPr>
          <p:spPr>
            <a:xfrm>
              <a:off x="6236971" y="3372161"/>
              <a:ext cx="7520513" cy="646331"/>
            </a:xfrm>
            <a:custGeom>
              <a:avLst/>
              <a:gdLst>
                <a:gd name="connsiteX0" fmla="*/ 0 w 7520513"/>
                <a:gd name="connsiteY0" fmla="*/ 0 h 646331"/>
                <a:gd name="connsiteX1" fmla="*/ 533273 w 7520513"/>
                <a:gd name="connsiteY1" fmla="*/ 0 h 646331"/>
                <a:gd name="connsiteX2" fmla="*/ 1367366 w 7520513"/>
                <a:gd name="connsiteY2" fmla="*/ 0 h 646331"/>
                <a:gd name="connsiteX3" fmla="*/ 2201459 w 7520513"/>
                <a:gd name="connsiteY3" fmla="*/ 0 h 646331"/>
                <a:gd name="connsiteX4" fmla="*/ 2734732 w 7520513"/>
                <a:gd name="connsiteY4" fmla="*/ 0 h 646331"/>
                <a:gd name="connsiteX5" fmla="*/ 3418415 w 7520513"/>
                <a:gd name="connsiteY5" fmla="*/ 0 h 646331"/>
                <a:gd name="connsiteX6" fmla="*/ 3951688 w 7520513"/>
                <a:gd name="connsiteY6" fmla="*/ 0 h 646331"/>
                <a:gd name="connsiteX7" fmla="*/ 4635371 w 7520513"/>
                <a:gd name="connsiteY7" fmla="*/ 0 h 646331"/>
                <a:gd name="connsiteX8" fmla="*/ 5093438 w 7520513"/>
                <a:gd name="connsiteY8" fmla="*/ 0 h 646331"/>
                <a:gd name="connsiteX9" fmla="*/ 5852326 w 7520513"/>
                <a:gd name="connsiteY9" fmla="*/ 0 h 646331"/>
                <a:gd name="connsiteX10" fmla="*/ 6611215 w 7520513"/>
                <a:gd name="connsiteY10" fmla="*/ 0 h 646331"/>
                <a:gd name="connsiteX11" fmla="*/ 7520513 w 7520513"/>
                <a:gd name="connsiteY11" fmla="*/ 0 h 646331"/>
                <a:gd name="connsiteX12" fmla="*/ 7520513 w 7520513"/>
                <a:gd name="connsiteY12" fmla="*/ 646331 h 646331"/>
                <a:gd name="connsiteX13" fmla="*/ 6912035 w 7520513"/>
                <a:gd name="connsiteY13" fmla="*/ 646331 h 646331"/>
                <a:gd name="connsiteX14" fmla="*/ 6303557 w 7520513"/>
                <a:gd name="connsiteY14" fmla="*/ 646331 h 646331"/>
                <a:gd name="connsiteX15" fmla="*/ 5695079 w 7520513"/>
                <a:gd name="connsiteY15" fmla="*/ 646331 h 646331"/>
                <a:gd name="connsiteX16" fmla="*/ 5011396 w 7520513"/>
                <a:gd name="connsiteY16" fmla="*/ 646331 h 646331"/>
                <a:gd name="connsiteX17" fmla="*/ 4327713 w 7520513"/>
                <a:gd name="connsiteY17" fmla="*/ 646331 h 646331"/>
                <a:gd name="connsiteX18" fmla="*/ 3493620 w 7520513"/>
                <a:gd name="connsiteY18" fmla="*/ 646331 h 646331"/>
                <a:gd name="connsiteX19" fmla="*/ 2659527 w 7520513"/>
                <a:gd name="connsiteY19" fmla="*/ 646331 h 646331"/>
                <a:gd name="connsiteX20" fmla="*/ 2201459 w 7520513"/>
                <a:gd name="connsiteY20" fmla="*/ 646331 h 646331"/>
                <a:gd name="connsiteX21" fmla="*/ 1592981 w 7520513"/>
                <a:gd name="connsiteY21" fmla="*/ 646331 h 646331"/>
                <a:gd name="connsiteX22" fmla="*/ 984504 w 7520513"/>
                <a:gd name="connsiteY22" fmla="*/ 646331 h 646331"/>
                <a:gd name="connsiteX23" fmla="*/ 0 w 7520513"/>
                <a:gd name="connsiteY23" fmla="*/ 646331 h 646331"/>
                <a:gd name="connsiteX24" fmla="*/ 0 w 7520513"/>
                <a:gd name="connsiteY24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20513" h="646331" fill="none" extrusionOk="0">
                  <a:moveTo>
                    <a:pt x="0" y="0"/>
                  </a:moveTo>
                  <a:cubicBezTo>
                    <a:pt x="257775" y="21866"/>
                    <a:pt x="398918" y="-1291"/>
                    <a:pt x="533273" y="0"/>
                  </a:cubicBezTo>
                  <a:cubicBezTo>
                    <a:pt x="667628" y="1291"/>
                    <a:pt x="1162804" y="-11266"/>
                    <a:pt x="1367366" y="0"/>
                  </a:cubicBezTo>
                  <a:cubicBezTo>
                    <a:pt x="1571928" y="11266"/>
                    <a:pt x="1922951" y="-28062"/>
                    <a:pt x="2201459" y="0"/>
                  </a:cubicBezTo>
                  <a:cubicBezTo>
                    <a:pt x="2479967" y="28062"/>
                    <a:pt x="2558808" y="-1969"/>
                    <a:pt x="2734732" y="0"/>
                  </a:cubicBezTo>
                  <a:cubicBezTo>
                    <a:pt x="2910656" y="1969"/>
                    <a:pt x="3208166" y="-4813"/>
                    <a:pt x="3418415" y="0"/>
                  </a:cubicBezTo>
                  <a:cubicBezTo>
                    <a:pt x="3628664" y="4813"/>
                    <a:pt x="3797275" y="14900"/>
                    <a:pt x="3951688" y="0"/>
                  </a:cubicBezTo>
                  <a:cubicBezTo>
                    <a:pt x="4106101" y="-14900"/>
                    <a:pt x="4407447" y="32942"/>
                    <a:pt x="4635371" y="0"/>
                  </a:cubicBezTo>
                  <a:cubicBezTo>
                    <a:pt x="4863295" y="-32942"/>
                    <a:pt x="4950218" y="-17737"/>
                    <a:pt x="5093438" y="0"/>
                  </a:cubicBezTo>
                  <a:cubicBezTo>
                    <a:pt x="5236658" y="17737"/>
                    <a:pt x="5606089" y="-8901"/>
                    <a:pt x="5852326" y="0"/>
                  </a:cubicBezTo>
                  <a:cubicBezTo>
                    <a:pt x="6098563" y="8901"/>
                    <a:pt x="6349757" y="31393"/>
                    <a:pt x="6611215" y="0"/>
                  </a:cubicBezTo>
                  <a:cubicBezTo>
                    <a:pt x="6872673" y="-31393"/>
                    <a:pt x="7086492" y="-17924"/>
                    <a:pt x="7520513" y="0"/>
                  </a:cubicBezTo>
                  <a:cubicBezTo>
                    <a:pt x="7545277" y="161411"/>
                    <a:pt x="7530292" y="375882"/>
                    <a:pt x="7520513" y="646331"/>
                  </a:cubicBezTo>
                  <a:cubicBezTo>
                    <a:pt x="7325300" y="655757"/>
                    <a:pt x="7088663" y="642183"/>
                    <a:pt x="6912035" y="646331"/>
                  </a:cubicBezTo>
                  <a:cubicBezTo>
                    <a:pt x="6735407" y="650479"/>
                    <a:pt x="6563503" y="653753"/>
                    <a:pt x="6303557" y="646331"/>
                  </a:cubicBezTo>
                  <a:cubicBezTo>
                    <a:pt x="6043611" y="638909"/>
                    <a:pt x="5868831" y="636726"/>
                    <a:pt x="5695079" y="646331"/>
                  </a:cubicBezTo>
                  <a:cubicBezTo>
                    <a:pt x="5521327" y="655936"/>
                    <a:pt x="5240065" y="616905"/>
                    <a:pt x="5011396" y="646331"/>
                  </a:cubicBezTo>
                  <a:cubicBezTo>
                    <a:pt x="4782727" y="675757"/>
                    <a:pt x="4485946" y="622991"/>
                    <a:pt x="4327713" y="646331"/>
                  </a:cubicBezTo>
                  <a:cubicBezTo>
                    <a:pt x="4169480" y="669671"/>
                    <a:pt x="3858434" y="666190"/>
                    <a:pt x="3493620" y="646331"/>
                  </a:cubicBezTo>
                  <a:cubicBezTo>
                    <a:pt x="3128806" y="626472"/>
                    <a:pt x="3016894" y="646391"/>
                    <a:pt x="2659527" y="646331"/>
                  </a:cubicBezTo>
                  <a:cubicBezTo>
                    <a:pt x="2302160" y="646271"/>
                    <a:pt x="2340610" y="626795"/>
                    <a:pt x="2201459" y="646331"/>
                  </a:cubicBezTo>
                  <a:cubicBezTo>
                    <a:pt x="2062308" y="665867"/>
                    <a:pt x="1741108" y="651498"/>
                    <a:pt x="1592981" y="646331"/>
                  </a:cubicBezTo>
                  <a:cubicBezTo>
                    <a:pt x="1444854" y="641164"/>
                    <a:pt x="1208470" y="646705"/>
                    <a:pt x="984504" y="646331"/>
                  </a:cubicBezTo>
                  <a:cubicBezTo>
                    <a:pt x="760538" y="645957"/>
                    <a:pt x="423278" y="692020"/>
                    <a:pt x="0" y="646331"/>
                  </a:cubicBezTo>
                  <a:cubicBezTo>
                    <a:pt x="23158" y="364846"/>
                    <a:pt x="-30185" y="176999"/>
                    <a:pt x="0" y="0"/>
                  </a:cubicBezTo>
                  <a:close/>
                </a:path>
                <a:path w="7520513" h="646331" stroke="0" extrusionOk="0">
                  <a:moveTo>
                    <a:pt x="0" y="0"/>
                  </a:moveTo>
                  <a:cubicBezTo>
                    <a:pt x="239866" y="-119"/>
                    <a:pt x="433777" y="-26413"/>
                    <a:pt x="683683" y="0"/>
                  </a:cubicBezTo>
                  <a:cubicBezTo>
                    <a:pt x="933589" y="26413"/>
                    <a:pt x="967827" y="19541"/>
                    <a:pt x="1141751" y="0"/>
                  </a:cubicBezTo>
                  <a:cubicBezTo>
                    <a:pt x="1315675" y="-19541"/>
                    <a:pt x="1435165" y="4188"/>
                    <a:pt x="1675023" y="0"/>
                  </a:cubicBezTo>
                  <a:cubicBezTo>
                    <a:pt x="1914881" y="-4188"/>
                    <a:pt x="1941740" y="24947"/>
                    <a:pt x="2208296" y="0"/>
                  </a:cubicBezTo>
                  <a:cubicBezTo>
                    <a:pt x="2474852" y="-24947"/>
                    <a:pt x="2561073" y="-18296"/>
                    <a:pt x="2741569" y="0"/>
                  </a:cubicBezTo>
                  <a:cubicBezTo>
                    <a:pt x="2922065" y="18296"/>
                    <a:pt x="3218146" y="3739"/>
                    <a:pt x="3500457" y="0"/>
                  </a:cubicBezTo>
                  <a:cubicBezTo>
                    <a:pt x="3782768" y="-3739"/>
                    <a:pt x="3847295" y="8713"/>
                    <a:pt x="3958525" y="0"/>
                  </a:cubicBezTo>
                  <a:cubicBezTo>
                    <a:pt x="4069755" y="-8713"/>
                    <a:pt x="4426396" y="4656"/>
                    <a:pt x="4567002" y="0"/>
                  </a:cubicBezTo>
                  <a:cubicBezTo>
                    <a:pt x="4707608" y="-4656"/>
                    <a:pt x="4868016" y="827"/>
                    <a:pt x="5025070" y="0"/>
                  </a:cubicBezTo>
                  <a:cubicBezTo>
                    <a:pt x="5182124" y="-827"/>
                    <a:pt x="5489295" y="-12552"/>
                    <a:pt x="5859163" y="0"/>
                  </a:cubicBezTo>
                  <a:cubicBezTo>
                    <a:pt x="6229031" y="12552"/>
                    <a:pt x="6381568" y="-29128"/>
                    <a:pt x="6618051" y="0"/>
                  </a:cubicBezTo>
                  <a:cubicBezTo>
                    <a:pt x="6854534" y="29128"/>
                    <a:pt x="7318700" y="-23741"/>
                    <a:pt x="7520513" y="0"/>
                  </a:cubicBezTo>
                  <a:cubicBezTo>
                    <a:pt x="7514334" y="209037"/>
                    <a:pt x="7524065" y="411495"/>
                    <a:pt x="7520513" y="646331"/>
                  </a:cubicBezTo>
                  <a:cubicBezTo>
                    <a:pt x="7358510" y="649749"/>
                    <a:pt x="7127708" y="667731"/>
                    <a:pt x="6987240" y="646331"/>
                  </a:cubicBezTo>
                  <a:cubicBezTo>
                    <a:pt x="6846772" y="624931"/>
                    <a:pt x="6355593" y="684010"/>
                    <a:pt x="6153147" y="646331"/>
                  </a:cubicBezTo>
                  <a:cubicBezTo>
                    <a:pt x="5950701" y="608652"/>
                    <a:pt x="5643458" y="665871"/>
                    <a:pt x="5394259" y="646331"/>
                  </a:cubicBezTo>
                  <a:cubicBezTo>
                    <a:pt x="5145060" y="626791"/>
                    <a:pt x="4882384" y="636356"/>
                    <a:pt x="4560166" y="646331"/>
                  </a:cubicBezTo>
                  <a:cubicBezTo>
                    <a:pt x="4237948" y="656306"/>
                    <a:pt x="4199971" y="630772"/>
                    <a:pt x="3951688" y="646331"/>
                  </a:cubicBezTo>
                  <a:cubicBezTo>
                    <a:pt x="3703405" y="661890"/>
                    <a:pt x="3602925" y="662228"/>
                    <a:pt x="3418415" y="646331"/>
                  </a:cubicBezTo>
                  <a:cubicBezTo>
                    <a:pt x="3233905" y="630434"/>
                    <a:pt x="2855915" y="635620"/>
                    <a:pt x="2659527" y="646331"/>
                  </a:cubicBezTo>
                  <a:cubicBezTo>
                    <a:pt x="2463139" y="657042"/>
                    <a:pt x="2191490" y="654118"/>
                    <a:pt x="1975844" y="646331"/>
                  </a:cubicBezTo>
                  <a:cubicBezTo>
                    <a:pt x="1760198" y="638544"/>
                    <a:pt x="1736411" y="647881"/>
                    <a:pt x="1517776" y="646331"/>
                  </a:cubicBezTo>
                  <a:cubicBezTo>
                    <a:pt x="1299141" y="644781"/>
                    <a:pt x="936173" y="686637"/>
                    <a:pt x="683683" y="646331"/>
                  </a:cubicBezTo>
                  <a:cubicBezTo>
                    <a:pt x="431193" y="606025"/>
                    <a:pt x="200553" y="628316"/>
                    <a:pt x="0" y="646331"/>
                  </a:cubicBezTo>
                  <a:cubicBezTo>
                    <a:pt x="-30609" y="461511"/>
                    <a:pt x="1592" y="298298"/>
                    <a:pt x="0" y="0"/>
                  </a:cubicBezTo>
                  <a:close/>
                </a:path>
              </a:pathLst>
            </a:custGeom>
            <a:ln w="57150">
              <a:extLst>
                <a:ext uri="{C807C97D-BFC1-408E-A445-0C87EB9F89A2}">
                  <ask:lineSketchStyleProps xmlns:ask="http://schemas.microsoft.com/office/drawing/2018/sketchyshapes" sd="223995428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How does frequent handovers and long handover durations affect the </a:t>
              </a:r>
              <a:r>
                <a:rPr lang="en-US" sz="1800" dirty="0">
                  <a:solidFill>
                    <a:srgbClr val="FFC000"/>
                  </a:solidFill>
                </a:rPr>
                <a:t>energy consumption</a:t>
              </a:r>
              <a:r>
                <a:rPr lang="en-US" sz="1800" dirty="0"/>
                <a:t> of mobile device?</a:t>
              </a:r>
            </a:p>
          </p:txBody>
        </p:sp>
        <p:pic>
          <p:nvPicPr>
            <p:cNvPr id="44" name="Picture 43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499A0C6-0592-4A0F-9617-0FA2DC8E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1325" y="3106256"/>
              <a:ext cx="609600" cy="6096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369A799-807D-4102-8BC9-9CA8C50EA6D4}"/>
              </a:ext>
            </a:extLst>
          </p:cNvPr>
          <p:cNvGrpSpPr/>
          <p:nvPr/>
        </p:nvGrpSpPr>
        <p:grpSpPr>
          <a:xfrm>
            <a:off x="3905026" y="864997"/>
            <a:ext cx="7623300" cy="755049"/>
            <a:chOff x="4725224" y="701595"/>
            <a:chExt cx="7623300" cy="75504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C58E2B-80A4-4376-8B8C-2186320B85EA}"/>
                </a:ext>
              </a:extLst>
            </p:cNvPr>
            <p:cNvSpPr txBox="1"/>
            <p:nvPr/>
          </p:nvSpPr>
          <p:spPr>
            <a:xfrm>
              <a:off x="5161941" y="1118090"/>
              <a:ext cx="7186583" cy="338554"/>
            </a:xfrm>
            <a:custGeom>
              <a:avLst/>
              <a:gdLst>
                <a:gd name="connsiteX0" fmla="*/ 0 w 7186583"/>
                <a:gd name="connsiteY0" fmla="*/ 0 h 338554"/>
                <a:gd name="connsiteX1" fmla="*/ 509594 w 7186583"/>
                <a:gd name="connsiteY1" fmla="*/ 0 h 338554"/>
                <a:gd name="connsiteX2" fmla="*/ 1306651 w 7186583"/>
                <a:gd name="connsiteY2" fmla="*/ 0 h 338554"/>
                <a:gd name="connsiteX3" fmla="*/ 2103709 w 7186583"/>
                <a:gd name="connsiteY3" fmla="*/ 0 h 338554"/>
                <a:gd name="connsiteX4" fmla="*/ 2613303 w 7186583"/>
                <a:gd name="connsiteY4" fmla="*/ 0 h 338554"/>
                <a:gd name="connsiteX5" fmla="*/ 3266629 w 7186583"/>
                <a:gd name="connsiteY5" fmla="*/ 0 h 338554"/>
                <a:gd name="connsiteX6" fmla="*/ 3776223 w 7186583"/>
                <a:gd name="connsiteY6" fmla="*/ 0 h 338554"/>
                <a:gd name="connsiteX7" fmla="*/ 4429548 w 7186583"/>
                <a:gd name="connsiteY7" fmla="*/ 0 h 338554"/>
                <a:gd name="connsiteX8" fmla="*/ 4867277 w 7186583"/>
                <a:gd name="connsiteY8" fmla="*/ 0 h 338554"/>
                <a:gd name="connsiteX9" fmla="*/ 5592468 w 7186583"/>
                <a:gd name="connsiteY9" fmla="*/ 0 h 338554"/>
                <a:gd name="connsiteX10" fmla="*/ 6317660 w 7186583"/>
                <a:gd name="connsiteY10" fmla="*/ 0 h 338554"/>
                <a:gd name="connsiteX11" fmla="*/ 7186583 w 7186583"/>
                <a:gd name="connsiteY11" fmla="*/ 0 h 338554"/>
                <a:gd name="connsiteX12" fmla="*/ 7186583 w 7186583"/>
                <a:gd name="connsiteY12" fmla="*/ 338554 h 338554"/>
                <a:gd name="connsiteX13" fmla="*/ 6605123 w 7186583"/>
                <a:gd name="connsiteY13" fmla="*/ 338554 h 338554"/>
                <a:gd name="connsiteX14" fmla="*/ 6023663 w 7186583"/>
                <a:gd name="connsiteY14" fmla="*/ 338554 h 338554"/>
                <a:gd name="connsiteX15" fmla="*/ 5442203 w 7186583"/>
                <a:gd name="connsiteY15" fmla="*/ 338554 h 338554"/>
                <a:gd name="connsiteX16" fmla="*/ 4788878 w 7186583"/>
                <a:gd name="connsiteY16" fmla="*/ 338554 h 338554"/>
                <a:gd name="connsiteX17" fmla="*/ 4135552 w 7186583"/>
                <a:gd name="connsiteY17" fmla="*/ 338554 h 338554"/>
                <a:gd name="connsiteX18" fmla="*/ 3338494 w 7186583"/>
                <a:gd name="connsiteY18" fmla="*/ 338554 h 338554"/>
                <a:gd name="connsiteX19" fmla="*/ 2541437 w 7186583"/>
                <a:gd name="connsiteY19" fmla="*/ 338554 h 338554"/>
                <a:gd name="connsiteX20" fmla="*/ 2103709 w 7186583"/>
                <a:gd name="connsiteY20" fmla="*/ 338554 h 338554"/>
                <a:gd name="connsiteX21" fmla="*/ 1522249 w 7186583"/>
                <a:gd name="connsiteY21" fmla="*/ 338554 h 338554"/>
                <a:gd name="connsiteX22" fmla="*/ 940789 w 7186583"/>
                <a:gd name="connsiteY22" fmla="*/ 338554 h 338554"/>
                <a:gd name="connsiteX23" fmla="*/ 0 w 7186583"/>
                <a:gd name="connsiteY23" fmla="*/ 338554 h 338554"/>
                <a:gd name="connsiteX24" fmla="*/ 0 w 7186583"/>
                <a:gd name="connsiteY24" fmla="*/ 0 h 3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86583" h="338554" fill="none" extrusionOk="0">
                  <a:moveTo>
                    <a:pt x="0" y="0"/>
                  </a:moveTo>
                  <a:cubicBezTo>
                    <a:pt x="252892" y="-21520"/>
                    <a:pt x="319869" y="12511"/>
                    <a:pt x="509594" y="0"/>
                  </a:cubicBezTo>
                  <a:cubicBezTo>
                    <a:pt x="699319" y="-12511"/>
                    <a:pt x="1146992" y="3166"/>
                    <a:pt x="1306651" y="0"/>
                  </a:cubicBezTo>
                  <a:cubicBezTo>
                    <a:pt x="1466310" y="-3166"/>
                    <a:pt x="1940493" y="-29484"/>
                    <a:pt x="2103709" y="0"/>
                  </a:cubicBezTo>
                  <a:cubicBezTo>
                    <a:pt x="2266925" y="29484"/>
                    <a:pt x="2460566" y="17293"/>
                    <a:pt x="2613303" y="0"/>
                  </a:cubicBezTo>
                  <a:cubicBezTo>
                    <a:pt x="2766040" y="-17293"/>
                    <a:pt x="3112779" y="-22810"/>
                    <a:pt x="3266629" y="0"/>
                  </a:cubicBezTo>
                  <a:cubicBezTo>
                    <a:pt x="3420479" y="22810"/>
                    <a:pt x="3601189" y="23216"/>
                    <a:pt x="3776223" y="0"/>
                  </a:cubicBezTo>
                  <a:cubicBezTo>
                    <a:pt x="3951257" y="-23216"/>
                    <a:pt x="4274148" y="-8297"/>
                    <a:pt x="4429548" y="0"/>
                  </a:cubicBezTo>
                  <a:cubicBezTo>
                    <a:pt x="4584949" y="8297"/>
                    <a:pt x="4667116" y="-20940"/>
                    <a:pt x="4867277" y="0"/>
                  </a:cubicBezTo>
                  <a:cubicBezTo>
                    <a:pt x="5067438" y="20940"/>
                    <a:pt x="5356080" y="-10313"/>
                    <a:pt x="5592468" y="0"/>
                  </a:cubicBezTo>
                  <a:cubicBezTo>
                    <a:pt x="5828856" y="10313"/>
                    <a:pt x="6026378" y="30713"/>
                    <a:pt x="6317660" y="0"/>
                  </a:cubicBezTo>
                  <a:cubicBezTo>
                    <a:pt x="6608942" y="-30713"/>
                    <a:pt x="6833403" y="5229"/>
                    <a:pt x="7186583" y="0"/>
                  </a:cubicBezTo>
                  <a:cubicBezTo>
                    <a:pt x="7180627" y="112249"/>
                    <a:pt x="7197482" y="220643"/>
                    <a:pt x="7186583" y="338554"/>
                  </a:cubicBezTo>
                  <a:cubicBezTo>
                    <a:pt x="7004522" y="334038"/>
                    <a:pt x="6788051" y="312399"/>
                    <a:pt x="6605123" y="338554"/>
                  </a:cubicBezTo>
                  <a:cubicBezTo>
                    <a:pt x="6422195" y="364709"/>
                    <a:pt x="6192553" y="363652"/>
                    <a:pt x="6023663" y="338554"/>
                  </a:cubicBezTo>
                  <a:cubicBezTo>
                    <a:pt x="5854773" y="313456"/>
                    <a:pt x="5592684" y="315407"/>
                    <a:pt x="5442203" y="338554"/>
                  </a:cubicBezTo>
                  <a:cubicBezTo>
                    <a:pt x="5291722" y="361701"/>
                    <a:pt x="4963239" y="351636"/>
                    <a:pt x="4788878" y="338554"/>
                  </a:cubicBezTo>
                  <a:cubicBezTo>
                    <a:pt x="4614518" y="325472"/>
                    <a:pt x="4348421" y="353896"/>
                    <a:pt x="4135552" y="338554"/>
                  </a:cubicBezTo>
                  <a:cubicBezTo>
                    <a:pt x="3922683" y="323212"/>
                    <a:pt x="3598054" y="366711"/>
                    <a:pt x="3338494" y="338554"/>
                  </a:cubicBezTo>
                  <a:cubicBezTo>
                    <a:pt x="3078934" y="310397"/>
                    <a:pt x="2744363" y="318690"/>
                    <a:pt x="2541437" y="338554"/>
                  </a:cubicBezTo>
                  <a:cubicBezTo>
                    <a:pt x="2338511" y="358418"/>
                    <a:pt x="2192685" y="344875"/>
                    <a:pt x="2103709" y="338554"/>
                  </a:cubicBezTo>
                  <a:cubicBezTo>
                    <a:pt x="2014733" y="332233"/>
                    <a:pt x="1765509" y="362118"/>
                    <a:pt x="1522249" y="338554"/>
                  </a:cubicBezTo>
                  <a:cubicBezTo>
                    <a:pt x="1278989" y="314990"/>
                    <a:pt x="1227428" y="339709"/>
                    <a:pt x="940789" y="338554"/>
                  </a:cubicBezTo>
                  <a:cubicBezTo>
                    <a:pt x="654150" y="337399"/>
                    <a:pt x="272007" y="313423"/>
                    <a:pt x="0" y="338554"/>
                  </a:cubicBezTo>
                  <a:cubicBezTo>
                    <a:pt x="8476" y="250873"/>
                    <a:pt x="-4768" y="112128"/>
                    <a:pt x="0" y="0"/>
                  </a:cubicBezTo>
                  <a:close/>
                </a:path>
                <a:path w="7186583" h="338554" stroke="0" extrusionOk="0">
                  <a:moveTo>
                    <a:pt x="0" y="0"/>
                  </a:moveTo>
                  <a:cubicBezTo>
                    <a:pt x="261329" y="25684"/>
                    <a:pt x="376328" y="23871"/>
                    <a:pt x="653326" y="0"/>
                  </a:cubicBezTo>
                  <a:cubicBezTo>
                    <a:pt x="930324" y="-23871"/>
                    <a:pt x="891052" y="817"/>
                    <a:pt x="1091054" y="0"/>
                  </a:cubicBezTo>
                  <a:cubicBezTo>
                    <a:pt x="1291056" y="-817"/>
                    <a:pt x="1451822" y="-17097"/>
                    <a:pt x="1600648" y="0"/>
                  </a:cubicBezTo>
                  <a:cubicBezTo>
                    <a:pt x="1749474" y="17097"/>
                    <a:pt x="1911193" y="1"/>
                    <a:pt x="2110242" y="0"/>
                  </a:cubicBezTo>
                  <a:cubicBezTo>
                    <a:pt x="2309291" y="-1"/>
                    <a:pt x="2514921" y="-21294"/>
                    <a:pt x="2619836" y="0"/>
                  </a:cubicBezTo>
                  <a:cubicBezTo>
                    <a:pt x="2724751" y="21294"/>
                    <a:pt x="3010260" y="3344"/>
                    <a:pt x="3345028" y="0"/>
                  </a:cubicBezTo>
                  <a:cubicBezTo>
                    <a:pt x="3679796" y="-3344"/>
                    <a:pt x="3566345" y="6587"/>
                    <a:pt x="3782756" y="0"/>
                  </a:cubicBezTo>
                  <a:cubicBezTo>
                    <a:pt x="3999167" y="-6587"/>
                    <a:pt x="4107212" y="-25039"/>
                    <a:pt x="4364216" y="0"/>
                  </a:cubicBezTo>
                  <a:cubicBezTo>
                    <a:pt x="4621220" y="25039"/>
                    <a:pt x="4702911" y="-4037"/>
                    <a:pt x="4801944" y="0"/>
                  </a:cubicBezTo>
                  <a:cubicBezTo>
                    <a:pt x="4900977" y="4037"/>
                    <a:pt x="5244007" y="16857"/>
                    <a:pt x="5599001" y="0"/>
                  </a:cubicBezTo>
                  <a:cubicBezTo>
                    <a:pt x="5953995" y="-16857"/>
                    <a:pt x="6064311" y="-26539"/>
                    <a:pt x="6324193" y="0"/>
                  </a:cubicBezTo>
                  <a:cubicBezTo>
                    <a:pt x="6584075" y="26539"/>
                    <a:pt x="6963242" y="-25950"/>
                    <a:pt x="7186583" y="0"/>
                  </a:cubicBezTo>
                  <a:cubicBezTo>
                    <a:pt x="7186701" y="154353"/>
                    <a:pt x="7190243" y="201064"/>
                    <a:pt x="7186583" y="338554"/>
                  </a:cubicBezTo>
                  <a:cubicBezTo>
                    <a:pt x="6972236" y="321668"/>
                    <a:pt x="6783824" y="339670"/>
                    <a:pt x="6676989" y="338554"/>
                  </a:cubicBezTo>
                  <a:cubicBezTo>
                    <a:pt x="6570154" y="337438"/>
                    <a:pt x="6053328" y="302168"/>
                    <a:pt x="5879932" y="338554"/>
                  </a:cubicBezTo>
                  <a:cubicBezTo>
                    <a:pt x="5706536" y="374940"/>
                    <a:pt x="5409909" y="320165"/>
                    <a:pt x="5154740" y="338554"/>
                  </a:cubicBezTo>
                  <a:cubicBezTo>
                    <a:pt x="4899571" y="356943"/>
                    <a:pt x="4726963" y="308757"/>
                    <a:pt x="4357683" y="338554"/>
                  </a:cubicBezTo>
                  <a:cubicBezTo>
                    <a:pt x="3988403" y="368351"/>
                    <a:pt x="3945588" y="336565"/>
                    <a:pt x="3776223" y="338554"/>
                  </a:cubicBezTo>
                  <a:cubicBezTo>
                    <a:pt x="3606858" y="340543"/>
                    <a:pt x="3478019" y="330358"/>
                    <a:pt x="3266629" y="338554"/>
                  </a:cubicBezTo>
                  <a:cubicBezTo>
                    <a:pt x="3055239" y="346750"/>
                    <a:pt x="2877395" y="311515"/>
                    <a:pt x="2541437" y="338554"/>
                  </a:cubicBezTo>
                  <a:cubicBezTo>
                    <a:pt x="2205479" y="365593"/>
                    <a:pt x="2150239" y="341613"/>
                    <a:pt x="1888111" y="338554"/>
                  </a:cubicBezTo>
                  <a:cubicBezTo>
                    <a:pt x="1625983" y="335495"/>
                    <a:pt x="1594529" y="346177"/>
                    <a:pt x="1450383" y="338554"/>
                  </a:cubicBezTo>
                  <a:cubicBezTo>
                    <a:pt x="1306237" y="330931"/>
                    <a:pt x="861964" y="354058"/>
                    <a:pt x="653326" y="338554"/>
                  </a:cubicBezTo>
                  <a:cubicBezTo>
                    <a:pt x="444688" y="323050"/>
                    <a:pt x="131051" y="317113"/>
                    <a:pt x="0" y="338554"/>
                  </a:cubicBezTo>
                  <a:cubicBezTo>
                    <a:pt x="7031" y="207771"/>
                    <a:pt x="-4100" y="146157"/>
                    <a:pt x="0" y="0"/>
                  </a:cubicBezTo>
                  <a:close/>
                </a:path>
              </a:pathLst>
            </a:custGeom>
            <a:ln w="57150">
              <a:extLst>
                <a:ext uri="{C807C97D-BFC1-408E-A445-0C87EB9F89A2}">
                  <ask:lineSketchStyleProps xmlns:ask="http://schemas.microsoft.com/office/drawing/2018/sketchyshapes" sd="223995428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Non-trivial energy footprint</a:t>
              </a:r>
              <a:r>
                <a:rPr lang="en-US" sz="1600" dirty="0"/>
                <a:t> for 5G handovers due to high signaling overheads</a:t>
              </a:r>
            </a:p>
          </p:txBody>
        </p:sp>
        <p:pic>
          <p:nvPicPr>
            <p:cNvPr id="43" name="Picture 4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DAE64A9-CFE1-4568-80E4-12A49721F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5224" y="701595"/>
              <a:ext cx="550828" cy="64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1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3" grpId="0"/>
      <p:bldP spid="34" grpId="0"/>
      <p:bldP spid="35" grpId="0"/>
      <p:bldP spid="36" grpId="0" animBg="1"/>
      <p:bldP spid="37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258139" y="147348"/>
            <a:ext cx="8059595" cy="73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dirty="0"/>
              <a:t>What have we discussed so far?</a:t>
            </a:r>
            <a:endParaRPr dirty="0"/>
          </a:p>
        </p:txBody>
      </p: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58140" y="1084151"/>
            <a:ext cx="11675719" cy="521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latin typeface="Verdana Pro" panose="020B0604020202020204" pitchFamily="34" charset="0"/>
              </a:rPr>
              <a:t>Mobility management in 5G is complex</a:t>
            </a:r>
          </a:p>
          <a:p>
            <a:pPr marL="17780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C00000"/>
              </a:solidFill>
              <a:latin typeface="Verdana Pro" panose="020B0604020202020204" pitchFamily="34" charset="0"/>
            </a:endParaRPr>
          </a:p>
          <a:p>
            <a:pPr marL="1778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Verdana Pro" panose="020B0604020202020204" pitchFamily="34" charset="0"/>
              </a:rPr>
              <a:t>Application QoE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5G handovers exert far </a:t>
            </a:r>
            <a:r>
              <a:rPr lang="en-US" sz="1800" i="1" dirty="0">
                <a:latin typeface="Verdana Pro" panose="020B0604020202020204" pitchFamily="34" charset="0"/>
              </a:rPr>
              <a:t>severe impact</a:t>
            </a:r>
            <a:r>
              <a:rPr lang="en-US" sz="1800" dirty="0">
                <a:latin typeface="Verdana Pro" panose="020B0604020202020204" pitchFamily="34" charset="0"/>
              </a:rPr>
              <a:t> on QoE than their 4G counterparts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The severity is determined by radio technology, frequency band, architecture, and mode</a:t>
            </a:r>
          </a:p>
          <a:p>
            <a:pPr marL="520700" indent="-342900">
              <a:lnSpc>
                <a:spcPct val="110000"/>
              </a:lnSpc>
              <a:spcBef>
                <a:spcPts val="0"/>
              </a:spcBef>
            </a:pPr>
            <a:endParaRPr lang="en-US" sz="1800" dirty="0">
              <a:latin typeface="Verdana Pro" panose="020B0604020202020204" pitchFamily="34" charset="0"/>
            </a:endParaRPr>
          </a:p>
          <a:p>
            <a:pPr marL="1778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70C0"/>
                </a:solidFill>
                <a:latin typeface="Verdana Pro" panose="020B0604020202020204" pitchFamily="34" charset="0"/>
              </a:rPr>
              <a:t>5G handover characteristics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Interactions b/w 4G and 5G radios significantly </a:t>
            </a:r>
            <a:r>
              <a:rPr lang="en-US" sz="1800" i="1" dirty="0">
                <a:latin typeface="Verdana Pro" panose="020B0604020202020204" pitchFamily="34" charset="0"/>
              </a:rPr>
              <a:t>increase handover duration</a:t>
            </a:r>
            <a:r>
              <a:rPr lang="en-US" sz="1800" dirty="0">
                <a:latin typeface="Verdana Pro" panose="020B0604020202020204" pitchFamily="34" charset="0"/>
              </a:rPr>
              <a:t> in 5G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Handover energy consumption is </a:t>
            </a:r>
            <a:r>
              <a:rPr lang="en-US" sz="1800" i="1" dirty="0">
                <a:latin typeface="Verdana Pro" panose="020B0604020202020204" pitchFamily="34" charset="0"/>
              </a:rPr>
              <a:t>non-trivial</a:t>
            </a:r>
            <a:r>
              <a:rPr lang="en-US" sz="1800" dirty="0">
                <a:latin typeface="Verdana Pro" panose="020B0604020202020204" pitchFamily="34" charset="0"/>
              </a:rPr>
              <a:t> in 5G due to high signaling overheads</a:t>
            </a:r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4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766E6-4410-4421-A303-00C6613619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BCCF7-CB64-49BA-812E-D17F58FFAA84}"/>
              </a:ext>
            </a:extLst>
          </p:cNvPr>
          <p:cNvSpPr txBox="1"/>
          <p:nvPr/>
        </p:nvSpPr>
        <p:spPr>
          <a:xfrm>
            <a:off x="4174130" y="3429000"/>
            <a:ext cx="384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Implications of 5G handovers on cellular network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DDE96C1F-99F7-4FA8-9EC8-647F036A185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15706" y="1491645"/>
            <a:ext cx="1560588" cy="156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27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816BD-99F2-4301-85A8-FB6DA5F3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70" y="102403"/>
            <a:ext cx="9323321" cy="747519"/>
          </a:xfrm>
        </p:spPr>
        <p:txBody>
          <a:bodyPr>
            <a:noAutofit/>
          </a:bodyPr>
          <a:lstStyle/>
          <a:p>
            <a:r>
              <a:rPr lang="en-US" sz="2700" dirty="0"/>
              <a:t>Impact of 5G handovers on network bandwidth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EF532-B2DF-4D12-B6C0-7670FC226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E566C2CE-1C64-4CA1-B1CD-2048CACE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832" y="2534264"/>
            <a:ext cx="3621031" cy="22037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E5551-1F09-400B-978B-B064A440F599}"/>
              </a:ext>
            </a:extLst>
          </p:cNvPr>
          <p:cNvSpPr/>
          <p:nvPr/>
        </p:nvSpPr>
        <p:spPr>
          <a:xfrm>
            <a:off x="2497016" y="2637692"/>
            <a:ext cx="2572378" cy="1732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8C58424-97E9-472E-8E0B-331D272F1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692" y="2222203"/>
            <a:ext cx="3719992" cy="2827831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9B244337-0216-4462-9681-0B90D2FFCC72}"/>
              </a:ext>
            </a:extLst>
          </p:cNvPr>
          <p:cNvSpPr/>
          <p:nvPr/>
        </p:nvSpPr>
        <p:spPr>
          <a:xfrm rot="1634151">
            <a:off x="8336174" y="3614536"/>
            <a:ext cx="547410" cy="26270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ECB31D-658E-4048-91E1-95B1411A6000}"/>
              </a:ext>
            </a:extLst>
          </p:cNvPr>
          <p:cNvSpPr txBox="1"/>
          <p:nvPr/>
        </p:nvSpPr>
        <p:spPr>
          <a:xfrm>
            <a:off x="9038738" y="3834048"/>
            <a:ext cx="2834614" cy="30777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no improvement in median case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4471CD-367D-40CA-A03F-30BDC5DC3BD4}"/>
              </a:ext>
            </a:extLst>
          </p:cNvPr>
          <p:cNvSpPr txBox="1"/>
          <p:nvPr/>
        </p:nvSpPr>
        <p:spPr>
          <a:xfrm>
            <a:off x="2302630" y="2174773"/>
            <a:ext cx="295055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5G </a:t>
            </a:r>
            <a:r>
              <a:rPr lang="en-US" dirty="0">
                <a:sym typeface="Wingdings" panose="05000000000000000000" pitchFamily="2" charset="2"/>
              </a:rPr>
              <a:t> 5G (inter-gNodeB handover)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6ED85F-0925-461B-AD15-5C60746B1BB2}"/>
              </a:ext>
            </a:extLst>
          </p:cNvPr>
          <p:cNvGrpSpPr/>
          <p:nvPr/>
        </p:nvGrpSpPr>
        <p:grpSpPr>
          <a:xfrm>
            <a:off x="2497016" y="5418680"/>
            <a:ext cx="6448960" cy="669980"/>
            <a:chOff x="2334522" y="5584595"/>
            <a:chExt cx="6448960" cy="6699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B76746-9641-4258-80F1-124C8601A5D6}"/>
                </a:ext>
              </a:extLst>
            </p:cNvPr>
            <p:cNvSpPr txBox="1"/>
            <p:nvPr/>
          </p:nvSpPr>
          <p:spPr>
            <a:xfrm>
              <a:off x="2683735" y="5916021"/>
              <a:ext cx="6099747" cy="338554"/>
            </a:xfrm>
            <a:custGeom>
              <a:avLst/>
              <a:gdLst>
                <a:gd name="connsiteX0" fmla="*/ 0 w 6099747"/>
                <a:gd name="connsiteY0" fmla="*/ 0 h 338554"/>
                <a:gd name="connsiteX1" fmla="*/ 555755 w 6099747"/>
                <a:gd name="connsiteY1" fmla="*/ 0 h 338554"/>
                <a:gd name="connsiteX2" fmla="*/ 1294502 w 6099747"/>
                <a:gd name="connsiteY2" fmla="*/ 0 h 338554"/>
                <a:gd name="connsiteX3" fmla="*/ 1911254 w 6099747"/>
                <a:gd name="connsiteY3" fmla="*/ 0 h 338554"/>
                <a:gd name="connsiteX4" fmla="*/ 2710999 w 6099747"/>
                <a:gd name="connsiteY4" fmla="*/ 0 h 338554"/>
                <a:gd name="connsiteX5" fmla="*/ 3449746 w 6099747"/>
                <a:gd name="connsiteY5" fmla="*/ 0 h 338554"/>
                <a:gd name="connsiteX6" fmla="*/ 4005501 w 6099747"/>
                <a:gd name="connsiteY6" fmla="*/ 0 h 338554"/>
                <a:gd name="connsiteX7" fmla="*/ 4805245 w 6099747"/>
                <a:gd name="connsiteY7" fmla="*/ 0 h 338554"/>
                <a:gd name="connsiteX8" fmla="*/ 6099747 w 6099747"/>
                <a:gd name="connsiteY8" fmla="*/ 0 h 338554"/>
                <a:gd name="connsiteX9" fmla="*/ 6099747 w 6099747"/>
                <a:gd name="connsiteY9" fmla="*/ 338554 h 338554"/>
                <a:gd name="connsiteX10" fmla="*/ 5361000 w 6099747"/>
                <a:gd name="connsiteY10" fmla="*/ 338554 h 338554"/>
                <a:gd name="connsiteX11" fmla="*/ 4805245 w 6099747"/>
                <a:gd name="connsiteY11" fmla="*/ 338554 h 338554"/>
                <a:gd name="connsiteX12" fmla="*/ 4066498 w 6099747"/>
                <a:gd name="connsiteY12" fmla="*/ 338554 h 338554"/>
                <a:gd name="connsiteX13" fmla="*/ 3388748 w 6099747"/>
                <a:gd name="connsiteY13" fmla="*/ 338554 h 338554"/>
                <a:gd name="connsiteX14" fmla="*/ 2771996 w 6099747"/>
                <a:gd name="connsiteY14" fmla="*/ 338554 h 338554"/>
                <a:gd name="connsiteX15" fmla="*/ 2033249 w 6099747"/>
                <a:gd name="connsiteY15" fmla="*/ 338554 h 338554"/>
                <a:gd name="connsiteX16" fmla="*/ 1416497 w 6099747"/>
                <a:gd name="connsiteY16" fmla="*/ 338554 h 338554"/>
                <a:gd name="connsiteX17" fmla="*/ 921740 w 6099747"/>
                <a:gd name="connsiteY17" fmla="*/ 338554 h 338554"/>
                <a:gd name="connsiteX18" fmla="*/ 0 w 6099747"/>
                <a:gd name="connsiteY18" fmla="*/ 338554 h 338554"/>
                <a:gd name="connsiteX19" fmla="*/ 0 w 6099747"/>
                <a:gd name="connsiteY19" fmla="*/ 0 h 3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99747" h="338554" fill="none" extrusionOk="0">
                  <a:moveTo>
                    <a:pt x="0" y="0"/>
                  </a:moveTo>
                  <a:cubicBezTo>
                    <a:pt x="164903" y="26497"/>
                    <a:pt x="280373" y="5868"/>
                    <a:pt x="555755" y="0"/>
                  </a:cubicBezTo>
                  <a:cubicBezTo>
                    <a:pt x="831137" y="-5868"/>
                    <a:pt x="952009" y="-312"/>
                    <a:pt x="1294502" y="0"/>
                  </a:cubicBezTo>
                  <a:cubicBezTo>
                    <a:pt x="1636995" y="312"/>
                    <a:pt x="1613412" y="14452"/>
                    <a:pt x="1911254" y="0"/>
                  </a:cubicBezTo>
                  <a:cubicBezTo>
                    <a:pt x="2209096" y="-14452"/>
                    <a:pt x="2526244" y="31801"/>
                    <a:pt x="2710999" y="0"/>
                  </a:cubicBezTo>
                  <a:cubicBezTo>
                    <a:pt x="2895754" y="-31801"/>
                    <a:pt x="3273941" y="-12204"/>
                    <a:pt x="3449746" y="0"/>
                  </a:cubicBezTo>
                  <a:cubicBezTo>
                    <a:pt x="3625551" y="12204"/>
                    <a:pt x="3884502" y="22306"/>
                    <a:pt x="4005501" y="0"/>
                  </a:cubicBezTo>
                  <a:cubicBezTo>
                    <a:pt x="4126501" y="-22306"/>
                    <a:pt x="4639844" y="18453"/>
                    <a:pt x="4805245" y="0"/>
                  </a:cubicBezTo>
                  <a:cubicBezTo>
                    <a:pt x="4970646" y="-18453"/>
                    <a:pt x="5743769" y="-45732"/>
                    <a:pt x="6099747" y="0"/>
                  </a:cubicBezTo>
                  <a:cubicBezTo>
                    <a:pt x="6100621" y="89187"/>
                    <a:pt x="6091266" y="220636"/>
                    <a:pt x="6099747" y="338554"/>
                  </a:cubicBezTo>
                  <a:cubicBezTo>
                    <a:pt x="5893863" y="374827"/>
                    <a:pt x="5652554" y="320914"/>
                    <a:pt x="5361000" y="338554"/>
                  </a:cubicBezTo>
                  <a:cubicBezTo>
                    <a:pt x="5069446" y="356194"/>
                    <a:pt x="5008698" y="317664"/>
                    <a:pt x="4805245" y="338554"/>
                  </a:cubicBezTo>
                  <a:cubicBezTo>
                    <a:pt x="4601792" y="359444"/>
                    <a:pt x="4274712" y="315257"/>
                    <a:pt x="4066498" y="338554"/>
                  </a:cubicBezTo>
                  <a:cubicBezTo>
                    <a:pt x="3858284" y="361851"/>
                    <a:pt x="3604196" y="342690"/>
                    <a:pt x="3388748" y="338554"/>
                  </a:cubicBezTo>
                  <a:cubicBezTo>
                    <a:pt x="3173300" y="334419"/>
                    <a:pt x="2962132" y="360625"/>
                    <a:pt x="2771996" y="338554"/>
                  </a:cubicBezTo>
                  <a:cubicBezTo>
                    <a:pt x="2581860" y="316483"/>
                    <a:pt x="2237957" y="334593"/>
                    <a:pt x="2033249" y="338554"/>
                  </a:cubicBezTo>
                  <a:cubicBezTo>
                    <a:pt x="1828541" y="342515"/>
                    <a:pt x="1721762" y="337343"/>
                    <a:pt x="1416497" y="338554"/>
                  </a:cubicBezTo>
                  <a:cubicBezTo>
                    <a:pt x="1111232" y="339765"/>
                    <a:pt x="1064491" y="333342"/>
                    <a:pt x="921740" y="338554"/>
                  </a:cubicBezTo>
                  <a:cubicBezTo>
                    <a:pt x="778989" y="343766"/>
                    <a:pt x="236583" y="356349"/>
                    <a:pt x="0" y="338554"/>
                  </a:cubicBezTo>
                  <a:cubicBezTo>
                    <a:pt x="-14832" y="213486"/>
                    <a:pt x="15557" y="90294"/>
                    <a:pt x="0" y="0"/>
                  </a:cubicBezTo>
                  <a:close/>
                </a:path>
                <a:path w="6099747" h="338554" stroke="0" extrusionOk="0">
                  <a:moveTo>
                    <a:pt x="0" y="0"/>
                  </a:moveTo>
                  <a:cubicBezTo>
                    <a:pt x="269349" y="30387"/>
                    <a:pt x="419517" y="-33547"/>
                    <a:pt x="677750" y="0"/>
                  </a:cubicBezTo>
                  <a:cubicBezTo>
                    <a:pt x="935983" y="33547"/>
                    <a:pt x="982055" y="18411"/>
                    <a:pt x="1172507" y="0"/>
                  </a:cubicBezTo>
                  <a:cubicBezTo>
                    <a:pt x="1362959" y="-18411"/>
                    <a:pt x="1541849" y="10193"/>
                    <a:pt x="1728262" y="0"/>
                  </a:cubicBezTo>
                  <a:cubicBezTo>
                    <a:pt x="1914676" y="-10193"/>
                    <a:pt x="2019087" y="-2478"/>
                    <a:pt x="2284016" y="0"/>
                  </a:cubicBezTo>
                  <a:cubicBezTo>
                    <a:pt x="2548945" y="2478"/>
                    <a:pt x="2711107" y="19245"/>
                    <a:pt x="2839771" y="0"/>
                  </a:cubicBezTo>
                  <a:cubicBezTo>
                    <a:pt x="2968435" y="-19245"/>
                    <a:pt x="3243207" y="27690"/>
                    <a:pt x="3578518" y="0"/>
                  </a:cubicBezTo>
                  <a:cubicBezTo>
                    <a:pt x="3913829" y="-27690"/>
                    <a:pt x="3864919" y="-7543"/>
                    <a:pt x="4073275" y="0"/>
                  </a:cubicBezTo>
                  <a:cubicBezTo>
                    <a:pt x="4281631" y="7543"/>
                    <a:pt x="4548998" y="-20063"/>
                    <a:pt x="4690028" y="0"/>
                  </a:cubicBezTo>
                  <a:cubicBezTo>
                    <a:pt x="4831058" y="20063"/>
                    <a:pt x="5000070" y="-6002"/>
                    <a:pt x="5184785" y="0"/>
                  </a:cubicBezTo>
                  <a:cubicBezTo>
                    <a:pt x="5369500" y="6002"/>
                    <a:pt x="5646948" y="21272"/>
                    <a:pt x="6099747" y="0"/>
                  </a:cubicBezTo>
                  <a:cubicBezTo>
                    <a:pt x="6090405" y="110944"/>
                    <a:pt x="6086153" y="178059"/>
                    <a:pt x="6099747" y="338554"/>
                  </a:cubicBezTo>
                  <a:cubicBezTo>
                    <a:pt x="5865914" y="346278"/>
                    <a:pt x="5622414" y="370407"/>
                    <a:pt x="5300002" y="338554"/>
                  </a:cubicBezTo>
                  <a:cubicBezTo>
                    <a:pt x="4977591" y="306701"/>
                    <a:pt x="4832677" y="317030"/>
                    <a:pt x="4500258" y="338554"/>
                  </a:cubicBezTo>
                  <a:cubicBezTo>
                    <a:pt x="4167839" y="360078"/>
                    <a:pt x="4156756" y="367176"/>
                    <a:pt x="3883506" y="338554"/>
                  </a:cubicBezTo>
                  <a:cubicBezTo>
                    <a:pt x="3610256" y="309932"/>
                    <a:pt x="3408136" y="320352"/>
                    <a:pt x="3083761" y="338554"/>
                  </a:cubicBezTo>
                  <a:cubicBezTo>
                    <a:pt x="2759386" y="356756"/>
                    <a:pt x="2592691" y="362873"/>
                    <a:pt x="2345014" y="338554"/>
                  </a:cubicBezTo>
                  <a:cubicBezTo>
                    <a:pt x="2097337" y="314235"/>
                    <a:pt x="1921511" y="305501"/>
                    <a:pt x="1545269" y="338554"/>
                  </a:cubicBezTo>
                  <a:cubicBezTo>
                    <a:pt x="1169028" y="371607"/>
                    <a:pt x="1064643" y="310191"/>
                    <a:pt x="928517" y="338554"/>
                  </a:cubicBezTo>
                  <a:cubicBezTo>
                    <a:pt x="792391" y="366917"/>
                    <a:pt x="239768" y="358880"/>
                    <a:pt x="0" y="338554"/>
                  </a:cubicBezTo>
                  <a:cubicBezTo>
                    <a:pt x="14687" y="245210"/>
                    <a:pt x="10073" y="140118"/>
                    <a:pt x="0" y="0"/>
                  </a:cubicBezTo>
                  <a:close/>
                </a:path>
              </a:pathLst>
            </a:custGeom>
            <a:ln w="57150">
              <a:extLst>
                <a:ext uri="{C807C97D-BFC1-408E-A445-0C87EB9F89A2}">
                  <ask:lineSketchStyleProps xmlns:ask="http://schemas.microsoft.com/office/drawing/2018/sketchyshapes" sd="223995428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Consider the overall handover sequence for 5G </a:t>
              </a:r>
              <a:r>
                <a:rPr lang="en-US" sz="1600" dirty="0">
                  <a:sym typeface="Wingdings" panose="05000000000000000000" pitchFamily="2" charset="2"/>
                </a:rPr>
                <a:t> 5G handovers</a:t>
              </a:r>
              <a:endParaRPr lang="en-US" sz="1600" dirty="0"/>
            </a:p>
          </p:txBody>
        </p:sp>
        <p:pic>
          <p:nvPicPr>
            <p:cNvPr id="18" name="Picture 1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F47DE54-1914-48D2-A2B9-3D3239CA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522" y="5584595"/>
              <a:ext cx="500703" cy="50070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197F201-FBFA-4759-BC8F-F7BC43EAB8D6}"/>
              </a:ext>
            </a:extLst>
          </p:cNvPr>
          <p:cNvSpPr txBox="1"/>
          <p:nvPr/>
        </p:nvSpPr>
        <p:spPr>
          <a:xfrm>
            <a:off x="1221727" y="1116979"/>
            <a:ext cx="860112" cy="34051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Setup: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E785A4-C94A-43D6-82EA-304525C30AF9}"/>
              </a:ext>
            </a:extLst>
          </p:cNvPr>
          <p:cNvSpPr txBox="1"/>
          <p:nvPr/>
        </p:nvSpPr>
        <p:spPr>
          <a:xfrm>
            <a:off x="2695381" y="1116979"/>
            <a:ext cx="1780673" cy="340519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UE @ Boston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4CCE79-AF1A-4243-8A1E-217B1698265C}"/>
              </a:ext>
            </a:extLst>
          </p:cNvPr>
          <p:cNvSpPr txBox="1"/>
          <p:nvPr/>
        </p:nvSpPr>
        <p:spPr>
          <a:xfrm>
            <a:off x="5306751" y="1133349"/>
            <a:ext cx="2008824" cy="30777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Driving Speed 30 mph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09E198-076C-480A-A9D2-0040EF45D4AF}"/>
              </a:ext>
            </a:extLst>
          </p:cNvPr>
          <p:cNvSpPr txBox="1"/>
          <p:nvPr/>
        </p:nvSpPr>
        <p:spPr>
          <a:xfrm>
            <a:off x="8318367" y="1133349"/>
            <a:ext cx="1780673" cy="30777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IPerf Bulk Transfer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817D29-AD94-4FA7-A688-EB981CE6C190}"/>
              </a:ext>
            </a:extLst>
          </p:cNvPr>
          <p:cNvCxnSpPr/>
          <p:nvPr/>
        </p:nvCxnSpPr>
        <p:spPr>
          <a:xfrm>
            <a:off x="3177488" y="3789891"/>
            <a:ext cx="1200839" cy="8831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E296A3-1752-472D-BAAF-9D5F1C510688}"/>
              </a:ext>
            </a:extLst>
          </p:cNvPr>
          <p:cNvSpPr txBox="1"/>
          <p:nvPr/>
        </p:nvSpPr>
        <p:spPr>
          <a:xfrm>
            <a:off x="3113302" y="3121223"/>
            <a:ext cx="1329210" cy="30777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14% reduction</a:t>
            </a:r>
          </a:p>
        </p:txBody>
      </p:sp>
    </p:spTree>
    <p:extLst>
      <p:ext uri="{BB962C8B-B14F-4D97-AF65-F5344CB8AC3E}">
        <p14:creationId xmlns:p14="http://schemas.microsoft.com/office/powerpoint/2010/main" val="163307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6B58-4B00-416A-B846-7C909969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92" y="103086"/>
            <a:ext cx="9255687" cy="747519"/>
          </a:xfrm>
        </p:spPr>
        <p:txBody>
          <a:bodyPr>
            <a:noAutofit/>
          </a:bodyPr>
          <a:lstStyle/>
          <a:p>
            <a:r>
              <a:rPr lang="en-US" sz="2700" dirty="0"/>
              <a:t>Impact of 4G and 5G radio antenna co-location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1BD79-1582-41CE-9716-752676E962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62F97D-7F99-460B-9911-37801BC1BD60}"/>
              </a:ext>
            </a:extLst>
          </p:cNvPr>
          <p:cNvGrpSpPr/>
          <p:nvPr/>
        </p:nvGrpSpPr>
        <p:grpSpPr>
          <a:xfrm>
            <a:off x="7284756" y="1563267"/>
            <a:ext cx="1365197" cy="1505996"/>
            <a:chOff x="7069949" y="3275554"/>
            <a:chExt cx="1616545" cy="1783267"/>
          </a:xfrm>
        </p:grpSpPr>
        <p:pic>
          <p:nvPicPr>
            <p:cNvPr id="6" name="Picture 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8E32CFD-6385-46C1-BD44-6429A3ED6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9949" y="3442276"/>
              <a:ext cx="1616545" cy="1616545"/>
            </a:xfrm>
            <a:prstGeom prst="rect">
              <a:avLst/>
            </a:prstGeom>
          </p:spPr>
        </p:pic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666014B-B2EF-44A6-B004-8061FB629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6200" y="3275554"/>
              <a:ext cx="391418" cy="39141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460D59-D768-4B75-BF8F-70CA6E9E5C16}"/>
              </a:ext>
            </a:extLst>
          </p:cNvPr>
          <p:cNvGrpSpPr/>
          <p:nvPr/>
        </p:nvGrpSpPr>
        <p:grpSpPr>
          <a:xfrm>
            <a:off x="10790747" y="1563267"/>
            <a:ext cx="997840" cy="1302221"/>
            <a:chOff x="9648823" y="3247133"/>
            <a:chExt cx="1283170" cy="1674588"/>
          </a:xfrm>
        </p:grpSpPr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828BA31-06FF-4B3A-8790-0EC6F8B41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48823" y="3638551"/>
              <a:ext cx="1283170" cy="1283170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40C9926-3B06-4FA0-8CD9-332446DD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99040" y="3247133"/>
              <a:ext cx="391418" cy="39141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5D9623-34C9-4122-9117-4F54B0B15EF5}"/>
              </a:ext>
            </a:extLst>
          </p:cNvPr>
          <p:cNvGrpSpPr/>
          <p:nvPr/>
        </p:nvGrpSpPr>
        <p:grpSpPr>
          <a:xfrm>
            <a:off x="8973195" y="3574852"/>
            <a:ext cx="733119" cy="1155483"/>
            <a:chOff x="8453187" y="3893593"/>
            <a:chExt cx="1332198" cy="2099704"/>
          </a:xfrm>
        </p:grpSpPr>
        <p:pic>
          <p:nvPicPr>
            <p:cNvPr id="11" name="Picture 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7AA4B63-0050-4D7D-AF0F-836068A29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870" t="8936" r="26789" b="29600"/>
            <a:stretch/>
          </p:blipFill>
          <p:spPr>
            <a:xfrm flipH="1">
              <a:off x="8580474" y="4524866"/>
              <a:ext cx="1035487" cy="1468431"/>
            </a:xfrm>
            <a:prstGeom prst="rect">
              <a:avLst/>
            </a:prstGeom>
          </p:spPr>
        </p:pic>
        <p:pic>
          <p:nvPicPr>
            <p:cNvPr id="13" name="Graphic 12" descr="Wi-Fi with solid fill">
              <a:extLst>
                <a:ext uri="{FF2B5EF4-FFF2-40B4-BE49-F238E27FC236}">
                  <a16:creationId xmlns:a16="http://schemas.microsoft.com/office/drawing/2014/main" id="{82A5124B-D8FB-4E47-892F-2882118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53187" y="3893593"/>
              <a:ext cx="747520" cy="747520"/>
            </a:xfrm>
            <a:prstGeom prst="rect">
              <a:avLst/>
            </a:prstGeom>
          </p:spPr>
        </p:pic>
        <p:pic>
          <p:nvPicPr>
            <p:cNvPr id="14" name="Graphic 13" descr="Wi-Fi with solid fill">
              <a:extLst>
                <a:ext uri="{FF2B5EF4-FFF2-40B4-BE49-F238E27FC236}">
                  <a16:creationId xmlns:a16="http://schemas.microsoft.com/office/drawing/2014/main" id="{090A1499-485E-40E3-BFA0-A0DFF39E5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37865" y="3893593"/>
              <a:ext cx="747520" cy="74752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D64AE8-6FC9-4519-9266-3D57D10CF750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8649953" y="2368414"/>
            <a:ext cx="1944174" cy="1825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F94F1F-3F45-426A-99E6-883B2901286C}"/>
              </a:ext>
            </a:extLst>
          </p:cNvPr>
          <p:cNvCxnSpPr>
            <a:cxnSpLocks/>
          </p:cNvCxnSpPr>
          <p:nvPr/>
        </p:nvCxnSpPr>
        <p:spPr>
          <a:xfrm flipH="1">
            <a:off x="9741504" y="3051013"/>
            <a:ext cx="960839" cy="52383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EABB447-F8BB-406F-A892-A0E0B51A125E}"/>
              </a:ext>
            </a:extLst>
          </p:cNvPr>
          <p:cNvSpPr txBox="1"/>
          <p:nvPr/>
        </p:nvSpPr>
        <p:spPr>
          <a:xfrm>
            <a:off x="7978914" y="5481773"/>
            <a:ext cx="3246693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non-co-located 4G and 5G antennas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70142E2-E177-4A88-B48F-8DFCD0C0C46F}"/>
              </a:ext>
            </a:extLst>
          </p:cNvPr>
          <p:cNvGrpSpPr/>
          <p:nvPr/>
        </p:nvGrpSpPr>
        <p:grpSpPr>
          <a:xfrm>
            <a:off x="855969" y="1181993"/>
            <a:ext cx="3246693" cy="4607557"/>
            <a:chOff x="7435950" y="1231879"/>
            <a:chExt cx="3246693" cy="460755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21CBFA3-9C09-48E4-98E8-B1F395BBB9AC}"/>
                </a:ext>
              </a:extLst>
            </p:cNvPr>
            <p:cNvGrpSpPr/>
            <p:nvPr/>
          </p:nvGrpSpPr>
          <p:grpSpPr>
            <a:xfrm>
              <a:off x="8428403" y="1231879"/>
              <a:ext cx="1421784" cy="1705560"/>
              <a:chOff x="60817" y="1549330"/>
              <a:chExt cx="2998381" cy="3596832"/>
            </a:xfrm>
          </p:grpSpPr>
          <p:pic>
            <p:nvPicPr>
              <p:cNvPr id="27" name="Picture 2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19EAB24-1334-49A5-BBA1-3E2928B60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17" y="2147781"/>
                <a:ext cx="2998381" cy="2998381"/>
              </a:xfrm>
              <a:prstGeom prst="rect">
                <a:avLst/>
              </a:prstGeom>
            </p:spPr>
          </p:pic>
          <p:pic>
            <p:nvPicPr>
              <p:cNvPr id="28" name="Picture 2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BBE5E57-6CF0-4D50-BF5D-8ADCF9078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4818" y="1549330"/>
                <a:ext cx="726005" cy="726005"/>
              </a:xfrm>
              <a:prstGeom prst="rect">
                <a:avLst/>
              </a:prstGeom>
            </p:spPr>
          </p:pic>
          <p:pic>
            <p:nvPicPr>
              <p:cNvPr id="29" name="Picture 2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B89FC76B-188C-46E1-B93A-BD4402646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8819" y="1549330"/>
                <a:ext cx="726005" cy="726005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57FFCA-6052-4053-9CF2-1B955FDFDAC3}"/>
                </a:ext>
              </a:extLst>
            </p:cNvPr>
            <p:cNvGrpSpPr/>
            <p:nvPr/>
          </p:nvGrpSpPr>
          <p:grpSpPr>
            <a:xfrm>
              <a:off x="8772735" y="3994902"/>
              <a:ext cx="733119" cy="1155483"/>
              <a:chOff x="8453187" y="3893593"/>
              <a:chExt cx="1332198" cy="2099704"/>
            </a:xfrm>
          </p:grpSpPr>
          <p:pic>
            <p:nvPicPr>
              <p:cNvPr id="35" name="Picture 3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707943B1-2782-4CA1-9447-25EA0F355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9870" t="8936" r="26789" b="29600"/>
              <a:stretch/>
            </p:blipFill>
            <p:spPr>
              <a:xfrm flipH="1">
                <a:off x="8580474" y="4524866"/>
                <a:ext cx="1035487" cy="1468431"/>
              </a:xfrm>
              <a:prstGeom prst="rect">
                <a:avLst/>
              </a:prstGeom>
            </p:spPr>
          </p:pic>
          <p:pic>
            <p:nvPicPr>
              <p:cNvPr id="36" name="Graphic 35" descr="Wi-Fi with solid fill">
                <a:extLst>
                  <a:ext uri="{FF2B5EF4-FFF2-40B4-BE49-F238E27FC236}">
                    <a16:creationId xmlns:a16="http://schemas.microsoft.com/office/drawing/2014/main" id="{7B8CD4A1-F605-4D79-BD90-B82CFDF01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453187" y="3893593"/>
                <a:ext cx="747520" cy="747520"/>
              </a:xfrm>
              <a:prstGeom prst="rect">
                <a:avLst/>
              </a:prstGeom>
            </p:spPr>
          </p:pic>
          <p:pic>
            <p:nvPicPr>
              <p:cNvPr id="37" name="Graphic 36" descr="Wi-Fi with solid fill">
                <a:extLst>
                  <a:ext uri="{FF2B5EF4-FFF2-40B4-BE49-F238E27FC236}">
                    <a16:creationId xmlns:a16="http://schemas.microsoft.com/office/drawing/2014/main" id="{D99A494E-3B25-4248-B80A-072099BF8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037865" y="3893593"/>
                <a:ext cx="747520" cy="747520"/>
              </a:xfrm>
              <a:prstGeom prst="rect">
                <a:avLst/>
              </a:prstGeom>
            </p:spPr>
          </p:pic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743E936-BDDD-48B2-820E-B7527B4D1A66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9139295" y="2937439"/>
              <a:ext cx="754" cy="94144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433B6B7-F899-4203-AFE5-C287C247937D}"/>
                </a:ext>
              </a:extLst>
            </p:cNvPr>
            <p:cNvSpPr txBox="1"/>
            <p:nvPr/>
          </p:nvSpPr>
          <p:spPr>
            <a:xfrm>
              <a:off x="7435950" y="5531659"/>
              <a:ext cx="3246693" cy="30777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co-located 4G and 5G antennas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97C90DC9-EA01-43A4-B4AC-02889BD7AE7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58244" y="2651644"/>
            <a:ext cx="4587049" cy="22561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3D5B14E-4D74-46D7-9F35-C025980FCEBC}"/>
              </a:ext>
            </a:extLst>
          </p:cNvPr>
          <p:cNvGrpSpPr/>
          <p:nvPr/>
        </p:nvGrpSpPr>
        <p:grpSpPr>
          <a:xfrm>
            <a:off x="3650080" y="733460"/>
            <a:ext cx="6448960" cy="669980"/>
            <a:chOff x="2334522" y="5584595"/>
            <a:chExt cx="6448960" cy="66998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E8F828-68F4-4CF5-B8CF-34F318DBB6B2}"/>
                </a:ext>
              </a:extLst>
            </p:cNvPr>
            <p:cNvSpPr txBox="1"/>
            <p:nvPr/>
          </p:nvSpPr>
          <p:spPr>
            <a:xfrm>
              <a:off x="2683735" y="5916021"/>
              <a:ext cx="6099747" cy="338554"/>
            </a:xfrm>
            <a:custGeom>
              <a:avLst/>
              <a:gdLst>
                <a:gd name="connsiteX0" fmla="*/ 0 w 6099747"/>
                <a:gd name="connsiteY0" fmla="*/ 0 h 338554"/>
                <a:gd name="connsiteX1" fmla="*/ 555755 w 6099747"/>
                <a:gd name="connsiteY1" fmla="*/ 0 h 338554"/>
                <a:gd name="connsiteX2" fmla="*/ 1294502 w 6099747"/>
                <a:gd name="connsiteY2" fmla="*/ 0 h 338554"/>
                <a:gd name="connsiteX3" fmla="*/ 1911254 w 6099747"/>
                <a:gd name="connsiteY3" fmla="*/ 0 h 338554"/>
                <a:gd name="connsiteX4" fmla="*/ 2710999 w 6099747"/>
                <a:gd name="connsiteY4" fmla="*/ 0 h 338554"/>
                <a:gd name="connsiteX5" fmla="*/ 3449746 w 6099747"/>
                <a:gd name="connsiteY5" fmla="*/ 0 h 338554"/>
                <a:gd name="connsiteX6" fmla="*/ 4005501 w 6099747"/>
                <a:gd name="connsiteY6" fmla="*/ 0 h 338554"/>
                <a:gd name="connsiteX7" fmla="*/ 4805245 w 6099747"/>
                <a:gd name="connsiteY7" fmla="*/ 0 h 338554"/>
                <a:gd name="connsiteX8" fmla="*/ 6099747 w 6099747"/>
                <a:gd name="connsiteY8" fmla="*/ 0 h 338554"/>
                <a:gd name="connsiteX9" fmla="*/ 6099747 w 6099747"/>
                <a:gd name="connsiteY9" fmla="*/ 338554 h 338554"/>
                <a:gd name="connsiteX10" fmla="*/ 5361000 w 6099747"/>
                <a:gd name="connsiteY10" fmla="*/ 338554 h 338554"/>
                <a:gd name="connsiteX11" fmla="*/ 4805245 w 6099747"/>
                <a:gd name="connsiteY11" fmla="*/ 338554 h 338554"/>
                <a:gd name="connsiteX12" fmla="*/ 4066498 w 6099747"/>
                <a:gd name="connsiteY12" fmla="*/ 338554 h 338554"/>
                <a:gd name="connsiteX13" fmla="*/ 3388748 w 6099747"/>
                <a:gd name="connsiteY13" fmla="*/ 338554 h 338554"/>
                <a:gd name="connsiteX14" fmla="*/ 2771996 w 6099747"/>
                <a:gd name="connsiteY14" fmla="*/ 338554 h 338554"/>
                <a:gd name="connsiteX15" fmla="*/ 2033249 w 6099747"/>
                <a:gd name="connsiteY15" fmla="*/ 338554 h 338554"/>
                <a:gd name="connsiteX16" fmla="*/ 1416497 w 6099747"/>
                <a:gd name="connsiteY16" fmla="*/ 338554 h 338554"/>
                <a:gd name="connsiteX17" fmla="*/ 921740 w 6099747"/>
                <a:gd name="connsiteY17" fmla="*/ 338554 h 338554"/>
                <a:gd name="connsiteX18" fmla="*/ 0 w 6099747"/>
                <a:gd name="connsiteY18" fmla="*/ 338554 h 338554"/>
                <a:gd name="connsiteX19" fmla="*/ 0 w 6099747"/>
                <a:gd name="connsiteY19" fmla="*/ 0 h 3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99747" h="338554" fill="none" extrusionOk="0">
                  <a:moveTo>
                    <a:pt x="0" y="0"/>
                  </a:moveTo>
                  <a:cubicBezTo>
                    <a:pt x="164903" y="26497"/>
                    <a:pt x="280373" y="5868"/>
                    <a:pt x="555755" y="0"/>
                  </a:cubicBezTo>
                  <a:cubicBezTo>
                    <a:pt x="831137" y="-5868"/>
                    <a:pt x="952009" y="-312"/>
                    <a:pt x="1294502" y="0"/>
                  </a:cubicBezTo>
                  <a:cubicBezTo>
                    <a:pt x="1636995" y="312"/>
                    <a:pt x="1613412" y="14452"/>
                    <a:pt x="1911254" y="0"/>
                  </a:cubicBezTo>
                  <a:cubicBezTo>
                    <a:pt x="2209096" y="-14452"/>
                    <a:pt x="2526244" y="31801"/>
                    <a:pt x="2710999" y="0"/>
                  </a:cubicBezTo>
                  <a:cubicBezTo>
                    <a:pt x="2895754" y="-31801"/>
                    <a:pt x="3273941" y="-12204"/>
                    <a:pt x="3449746" y="0"/>
                  </a:cubicBezTo>
                  <a:cubicBezTo>
                    <a:pt x="3625551" y="12204"/>
                    <a:pt x="3884502" y="22306"/>
                    <a:pt x="4005501" y="0"/>
                  </a:cubicBezTo>
                  <a:cubicBezTo>
                    <a:pt x="4126501" y="-22306"/>
                    <a:pt x="4639844" y="18453"/>
                    <a:pt x="4805245" y="0"/>
                  </a:cubicBezTo>
                  <a:cubicBezTo>
                    <a:pt x="4970646" y="-18453"/>
                    <a:pt x="5743769" y="-45732"/>
                    <a:pt x="6099747" y="0"/>
                  </a:cubicBezTo>
                  <a:cubicBezTo>
                    <a:pt x="6100621" y="89187"/>
                    <a:pt x="6091266" y="220636"/>
                    <a:pt x="6099747" y="338554"/>
                  </a:cubicBezTo>
                  <a:cubicBezTo>
                    <a:pt x="5893863" y="374827"/>
                    <a:pt x="5652554" y="320914"/>
                    <a:pt x="5361000" y="338554"/>
                  </a:cubicBezTo>
                  <a:cubicBezTo>
                    <a:pt x="5069446" y="356194"/>
                    <a:pt x="5008698" y="317664"/>
                    <a:pt x="4805245" y="338554"/>
                  </a:cubicBezTo>
                  <a:cubicBezTo>
                    <a:pt x="4601792" y="359444"/>
                    <a:pt x="4274712" y="315257"/>
                    <a:pt x="4066498" y="338554"/>
                  </a:cubicBezTo>
                  <a:cubicBezTo>
                    <a:pt x="3858284" y="361851"/>
                    <a:pt x="3604196" y="342690"/>
                    <a:pt x="3388748" y="338554"/>
                  </a:cubicBezTo>
                  <a:cubicBezTo>
                    <a:pt x="3173300" y="334419"/>
                    <a:pt x="2962132" y="360625"/>
                    <a:pt x="2771996" y="338554"/>
                  </a:cubicBezTo>
                  <a:cubicBezTo>
                    <a:pt x="2581860" y="316483"/>
                    <a:pt x="2237957" y="334593"/>
                    <a:pt x="2033249" y="338554"/>
                  </a:cubicBezTo>
                  <a:cubicBezTo>
                    <a:pt x="1828541" y="342515"/>
                    <a:pt x="1721762" y="337343"/>
                    <a:pt x="1416497" y="338554"/>
                  </a:cubicBezTo>
                  <a:cubicBezTo>
                    <a:pt x="1111232" y="339765"/>
                    <a:pt x="1064491" y="333342"/>
                    <a:pt x="921740" y="338554"/>
                  </a:cubicBezTo>
                  <a:cubicBezTo>
                    <a:pt x="778989" y="343766"/>
                    <a:pt x="236583" y="356349"/>
                    <a:pt x="0" y="338554"/>
                  </a:cubicBezTo>
                  <a:cubicBezTo>
                    <a:pt x="-14832" y="213486"/>
                    <a:pt x="15557" y="90294"/>
                    <a:pt x="0" y="0"/>
                  </a:cubicBezTo>
                  <a:close/>
                </a:path>
                <a:path w="6099747" h="338554" stroke="0" extrusionOk="0">
                  <a:moveTo>
                    <a:pt x="0" y="0"/>
                  </a:moveTo>
                  <a:cubicBezTo>
                    <a:pt x="269349" y="30387"/>
                    <a:pt x="419517" y="-33547"/>
                    <a:pt x="677750" y="0"/>
                  </a:cubicBezTo>
                  <a:cubicBezTo>
                    <a:pt x="935983" y="33547"/>
                    <a:pt x="982055" y="18411"/>
                    <a:pt x="1172507" y="0"/>
                  </a:cubicBezTo>
                  <a:cubicBezTo>
                    <a:pt x="1362959" y="-18411"/>
                    <a:pt x="1541849" y="10193"/>
                    <a:pt x="1728262" y="0"/>
                  </a:cubicBezTo>
                  <a:cubicBezTo>
                    <a:pt x="1914676" y="-10193"/>
                    <a:pt x="2019087" y="-2478"/>
                    <a:pt x="2284016" y="0"/>
                  </a:cubicBezTo>
                  <a:cubicBezTo>
                    <a:pt x="2548945" y="2478"/>
                    <a:pt x="2711107" y="19245"/>
                    <a:pt x="2839771" y="0"/>
                  </a:cubicBezTo>
                  <a:cubicBezTo>
                    <a:pt x="2968435" y="-19245"/>
                    <a:pt x="3243207" y="27690"/>
                    <a:pt x="3578518" y="0"/>
                  </a:cubicBezTo>
                  <a:cubicBezTo>
                    <a:pt x="3913829" y="-27690"/>
                    <a:pt x="3864919" y="-7543"/>
                    <a:pt x="4073275" y="0"/>
                  </a:cubicBezTo>
                  <a:cubicBezTo>
                    <a:pt x="4281631" y="7543"/>
                    <a:pt x="4548998" y="-20063"/>
                    <a:pt x="4690028" y="0"/>
                  </a:cubicBezTo>
                  <a:cubicBezTo>
                    <a:pt x="4831058" y="20063"/>
                    <a:pt x="5000070" y="-6002"/>
                    <a:pt x="5184785" y="0"/>
                  </a:cubicBezTo>
                  <a:cubicBezTo>
                    <a:pt x="5369500" y="6002"/>
                    <a:pt x="5646948" y="21272"/>
                    <a:pt x="6099747" y="0"/>
                  </a:cubicBezTo>
                  <a:cubicBezTo>
                    <a:pt x="6090405" y="110944"/>
                    <a:pt x="6086153" y="178059"/>
                    <a:pt x="6099747" y="338554"/>
                  </a:cubicBezTo>
                  <a:cubicBezTo>
                    <a:pt x="5865914" y="346278"/>
                    <a:pt x="5622414" y="370407"/>
                    <a:pt x="5300002" y="338554"/>
                  </a:cubicBezTo>
                  <a:cubicBezTo>
                    <a:pt x="4977591" y="306701"/>
                    <a:pt x="4832677" y="317030"/>
                    <a:pt x="4500258" y="338554"/>
                  </a:cubicBezTo>
                  <a:cubicBezTo>
                    <a:pt x="4167839" y="360078"/>
                    <a:pt x="4156756" y="367176"/>
                    <a:pt x="3883506" y="338554"/>
                  </a:cubicBezTo>
                  <a:cubicBezTo>
                    <a:pt x="3610256" y="309932"/>
                    <a:pt x="3408136" y="320352"/>
                    <a:pt x="3083761" y="338554"/>
                  </a:cubicBezTo>
                  <a:cubicBezTo>
                    <a:pt x="2759386" y="356756"/>
                    <a:pt x="2592691" y="362873"/>
                    <a:pt x="2345014" y="338554"/>
                  </a:cubicBezTo>
                  <a:cubicBezTo>
                    <a:pt x="2097337" y="314235"/>
                    <a:pt x="1921511" y="305501"/>
                    <a:pt x="1545269" y="338554"/>
                  </a:cubicBezTo>
                  <a:cubicBezTo>
                    <a:pt x="1169028" y="371607"/>
                    <a:pt x="1064643" y="310191"/>
                    <a:pt x="928517" y="338554"/>
                  </a:cubicBezTo>
                  <a:cubicBezTo>
                    <a:pt x="792391" y="366917"/>
                    <a:pt x="239768" y="358880"/>
                    <a:pt x="0" y="338554"/>
                  </a:cubicBezTo>
                  <a:cubicBezTo>
                    <a:pt x="14687" y="245210"/>
                    <a:pt x="10073" y="140118"/>
                    <a:pt x="0" y="0"/>
                  </a:cubicBezTo>
                  <a:close/>
                </a:path>
              </a:pathLst>
            </a:custGeom>
            <a:ln w="57150">
              <a:extLst>
                <a:ext uri="{C807C97D-BFC1-408E-A445-0C87EB9F89A2}">
                  <ask:lineSketchStyleProps xmlns:ask="http://schemas.microsoft.com/office/drawing/2018/sketchyshapes" sd="223995428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consider 4G/5G antenna co-locations during handover decisions</a:t>
              </a:r>
            </a:p>
          </p:txBody>
        </p:sp>
        <p:pic>
          <p:nvPicPr>
            <p:cNvPr id="33" name="Picture 3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6143B60-602F-4F8A-9AF0-41872E9D6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34522" y="5584595"/>
              <a:ext cx="500703" cy="50070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A795B4D-DC60-4E53-907A-93601FFB06C3}"/>
              </a:ext>
            </a:extLst>
          </p:cNvPr>
          <p:cNvSpPr txBox="1"/>
          <p:nvPr/>
        </p:nvSpPr>
        <p:spPr>
          <a:xfrm>
            <a:off x="3650080" y="3069263"/>
            <a:ext cx="1816223" cy="30777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13ms lower latency</a:t>
            </a:r>
          </a:p>
        </p:txBody>
      </p:sp>
    </p:spTree>
    <p:extLst>
      <p:ext uri="{BB962C8B-B14F-4D97-AF65-F5344CB8AC3E}">
        <p14:creationId xmlns:p14="http://schemas.microsoft.com/office/powerpoint/2010/main" val="32651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06368 0.0023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39179-860B-4D74-97D2-074734C0B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FACE15-08AA-4606-BAFE-79D597D45748}"/>
              </a:ext>
            </a:extLst>
          </p:cNvPr>
          <p:cNvGrpSpPr/>
          <p:nvPr/>
        </p:nvGrpSpPr>
        <p:grpSpPr>
          <a:xfrm>
            <a:off x="5498608" y="1743739"/>
            <a:ext cx="1194782" cy="1890349"/>
            <a:chOff x="6822005" y="5077751"/>
            <a:chExt cx="1003072" cy="1634360"/>
          </a:xfrm>
        </p:grpSpPr>
        <p:pic>
          <p:nvPicPr>
            <p:cNvPr id="5" name="Picture 4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F2FBE928-E67F-472F-9942-9F54B5F39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8805" t="6204" r="9224" b="7779"/>
            <a:stretch/>
          </p:blipFill>
          <p:spPr>
            <a:xfrm rot="19837243">
              <a:off x="6822005" y="6025485"/>
              <a:ext cx="982106" cy="686626"/>
            </a:xfrm>
            <a:prstGeom prst="rect">
              <a:avLst/>
            </a:prstGeom>
          </p:spPr>
        </p:pic>
        <p:pic>
          <p:nvPicPr>
            <p:cNvPr id="6" name="Picture 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1978EBD-B716-42EE-A9EF-49EFF2C24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1784" r="13431" b="18598"/>
            <a:stretch/>
          </p:blipFill>
          <p:spPr>
            <a:xfrm>
              <a:off x="6896105" y="5077751"/>
              <a:ext cx="928972" cy="101115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DA62057-598C-4FD7-91A4-BE42406DB374}"/>
              </a:ext>
            </a:extLst>
          </p:cNvPr>
          <p:cNvSpPr txBox="1"/>
          <p:nvPr/>
        </p:nvSpPr>
        <p:spPr>
          <a:xfrm>
            <a:off x="4497336" y="3820209"/>
            <a:ext cx="3197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Handover prediction</a:t>
            </a:r>
          </a:p>
        </p:txBody>
      </p:sp>
    </p:spTree>
    <p:extLst>
      <p:ext uri="{BB962C8B-B14F-4D97-AF65-F5344CB8AC3E}">
        <p14:creationId xmlns:p14="http://schemas.microsoft.com/office/powerpoint/2010/main" val="347900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2E8C6-1258-45EE-A908-D07EA676EC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A1CE33-AB1E-48DC-B116-63D3BB0B6E89}"/>
              </a:ext>
            </a:extLst>
          </p:cNvPr>
          <p:cNvGrpSpPr/>
          <p:nvPr/>
        </p:nvGrpSpPr>
        <p:grpSpPr>
          <a:xfrm>
            <a:off x="1182451" y="1947537"/>
            <a:ext cx="4776012" cy="4047445"/>
            <a:chOff x="1550359" y="1536082"/>
            <a:chExt cx="4776012" cy="4047445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B8C92A04-A45D-41FD-BC9C-9E4C3FA82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8298"/>
            <a:stretch/>
          </p:blipFill>
          <p:spPr>
            <a:xfrm>
              <a:off x="1550359" y="1536082"/>
              <a:ext cx="4776012" cy="37858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C0F8B3-D589-4499-B676-7874664B2C67}"/>
                </a:ext>
              </a:extLst>
            </p:cNvPr>
            <p:cNvSpPr txBox="1"/>
            <p:nvPr/>
          </p:nvSpPr>
          <p:spPr>
            <a:xfrm>
              <a:off x="4084100" y="5321917"/>
              <a:ext cx="21146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source: insiderintelligence.com</a:t>
              </a:r>
            </a:p>
          </p:txBody>
        </p:sp>
      </p:grp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07E0FDB-A451-4830-8A28-58AD47EBC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708" y="989855"/>
            <a:ext cx="2954991" cy="167301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944E3360-783C-4382-BCAD-4147D3C40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2905" y="4604681"/>
            <a:ext cx="2954991" cy="167301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F8B43D-7CFC-4C2F-A915-0A4BD89A9003}"/>
              </a:ext>
            </a:extLst>
          </p:cNvPr>
          <p:cNvGrpSpPr/>
          <p:nvPr/>
        </p:nvGrpSpPr>
        <p:grpSpPr>
          <a:xfrm>
            <a:off x="851089" y="901743"/>
            <a:ext cx="5438735" cy="632434"/>
            <a:chOff x="1164084" y="884202"/>
            <a:chExt cx="5438735" cy="63243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B2CB61-2F5B-43DE-8476-EE10C6274671}"/>
                </a:ext>
              </a:extLst>
            </p:cNvPr>
            <p:cNvSpPr txBox="1"/>
            <p:nvPr/>
          </p:nvSpPr>
          <p:spPr>
            <a:xfrm>
              <a:off x="1347440" y="1208859"/>
              <a:ext cx="5255379" cy="30777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What can be done to improve mobility management in future?</a:t>
              </a: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24E543E1-9AC0-40A5-8C15-38FE9E005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84" y="884202"/>
              <a:ext cx="525491" cy="52549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1B2992-876E-47C1-8132-1C5EBFB21501}"/>
              </a:ext>
            </a:extLst>
          </p:cNvPr>
          <p:cNvGrpSpPr/>
          <p:nvPr/>
        </p:nvGrpSpPr>
        <p:grpSpPr>
          <a:xfrm>
            <a:off x="280043" y="94682"/>
            <a:ext cx="5431449" cy="569387"/>
            <a:chOff x="1213898" y="130369"/>
            <a:chExt cx="5431449" cy="5693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741620-652D-4985-AE7A-9CD3919E34EF}"/>
                </a:ext>
              </a:extLst>
            </p:cNvPr>
            <p:cNvSpPr txBox="1"/>
            <p:nvPr/>
          </p:nvSpPr>
          <p:spPr>
            <a:xfrm>
              <a:off x="1389969" y="391979"/>
              <a:ext cx="5255378" cy="307777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What are today’s 5G mobility management practices? Issues?</a:t>
              </a:r>
            </a:p>
          </p:txBody>
        </p:sp>
        <p:pic>
          <p:nvPicPr>
            <p:cNvPr id="22" name="Picture 21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7D84FA19-AA98-47D0-A7AC-3EAF0C38C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3898" y="130369"/>
              <a:ext cx="525491" cy="52549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6688B0-1C3D-4702-B4D5-DA0F00203127}"/>
              </a:ext>
            </a:extLst>
          </p:cNvPr>
          <p:cNvGrpSpPr/>
          <p:nvPr/>
        </p:nvGrpSpPr>
        <p:grpSpPr>
          <a:xfrm>
            <a:off x="7014708" y="2871731"/>
            <a:ext cx="2639324" cy="1353075"/>
            <a:chOff x="8621544" y="2673390"/>
            <a:chExt cx="2639324" cy="135307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456F44C-8BF4-44F0-8267-9B4F9D8E60B9}"/>
                </a:ext>
              </a:extLst>
            </p:cNvPr>
            <p:cNvGrpSpPr/>
            <p:nvPr/>
          </p:nvGrpSpPr>
          <p:grpSpPr>
            <a:xfrm>
              <a:off x="8621544" y="3178648"/>
              <a:ext cx="2639324" cy="847817"/>
              <a:chOff x="8621544" y="2928297"/>
              <a:chExt cx="2639324" cy="84781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34EFF9-EF31-4CA5-8BE0-BECD94215E90}"/>
                  </a:ext>
                </a:extLst>
              </p:cNvPr>
              <p:cNvSpPr txBox="1"/>
              <p:nvPr/>
            </p:nvSpPr>
            <p:spPr>
              <a:xfrm>
                <a:off x="8953603" y="3252894"/>
                <a:ext cx="2307265" cy="523220"/>
              </a:xfrm>
              <a:prstGeom prst="rect">
                <a:avLst/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New mobility management procedures in 5G</a:t>
                </a:r>
              </a:p>
            </p:txBody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2043DB8-EC48-4564-ABF4-DAD634AD5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21544" y="2928297"/>
                <a:ext cx="500703" cy="500703"/>
              </a:xfrm>
              <a:prstGeom prst="rect">
                <a:avLst/>
              </a:prstGeom>
            </p:spPr>
          </p:pic>
        </p:grp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CB60F3-1C87-4D29-97F3-CB86CE915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0427"/>
            <a:stretch/>
          </p:blipFill>
          <p:spPr>
            <a:xfrm>
              <a:off x="9432333" y="2673390"/>
              <a:ext cx="1333411" cy="801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48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9BE6-E53E-4A87-B06E-7BD621C63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92" y="103086"/>
            <a:ext cx="8217367" cy="74751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What can we do to mitigate the impact of mobility?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8E4EF-5B58-43DA-9E6B-60B52F11B4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B2FC6481-A383-4ED3-B555-32A2AD8AEA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40992" y="2111843"/>
            <a:ext cx="1847296" cy="1095949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41DCAA6B-AD8E-4D9E-895B-4BE466BFE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7684"/>
          <a:stretch/>
        </p:blipFill>
        <p:spPr>
          <a:xfrm>
            <a:off x="678746" y="1803087"/>
            <a:ext cx="2275775" cy="1873321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4333CB7-882F-44ED-8073-658CD140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759" y="1954989"/>
            <a:ext cx="2774322" cy="1409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C2077B-F3ED-4EFB-B9BF-B3D295151F7B}"/>
              </a:ext>
            </a:extLst>
          </p:cNvPr>
          <p:cNvSpPr txBox="1"/>
          <p:nvPr/>
        </p:nvSpPr>
        <p:spPr>
          <a:xfrm>
            <a:off x="978196" y="3930011"/>
            <a:ext cx="197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7D0B17"/>
                </a:solidFill>
              </a:rPr>
              <a:t>Predict handovers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1B0C66-4574-4F62-B8FF-1B71A4D9E086}"/>
              </a:ext>
            </a:extLst>
          </p:cNvPr>
          <p:cNvSpPr txBox="1"/>
          <p:nvPr/>
        </p:nvSpPr>
        <p:spPr>
          <a:xfrm>
            <a:off x="4561367" y="3930011"/>
            <a:ext cx="2434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412A58"/>
                </a:solidFill>
              </a:rPr>
              <a:t>Estimate network fluctuation due to handover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A4472-FF77-4CCD-879F-0AB8C8BE384F}"/>
              </a:ext>
            </a:extLst>
          </p:cNvPr>
          <p:cNvSpPr txBox="1"/>
          <p:nvPr/>
        </p:nvSpPr>
        <p:spPr>
          <a:xfrm>
            <a:off x="8973757" y="3930011"/>
            <a:ext cx="197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69347"/>
                </a:solidFill>
              </a:rPr>
              <a:t>Applications act proactively</a:t>
            </a:r>
          </a:p>
        </p:txBody>
      </p:sp>
    </p:spTree>
    <p:extLst>
      <p:ext uri="{BB962C8B-B14F-4D97-AF65-F5344CB8AC3E}">
        <p14:creationId xmlns:p14="http://schemas.microsoft.com/office/powerpoint/2010/main" val="1197333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1FCE2-74C5-45A0-A2E6-15BE130A8C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F8DFC2BA-95E2-4351-8A8C-681468D7F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7684"/>
          <a:stretch/>
        </p:blipFill>
        <p:spPr>
          <a:xfrm>
            <a:off x="4570263" y="1537273"/>
            <a:ext cx="2808733" cy="2312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6E424-269C-41E1-B346-5D847EDD834E}"/>
              </a:ext>
            </a:extLst>
          </p:cNvPr>
          <p:cNvSpPr txBox="1"/>
          <p:nvPr/>
        </p:nvSpPr>
        <p:spPr>
          <a:xfrm>
            <a:off x="4691633" y="4110765"/>
            <a:ext cx="2808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D0B17"/>
                </a:solidFill>
              </a:rPr>
              <a:t>Predict handovers</a:t>
            </a:r>
          </a:p>
        </p:txBody>
      </p:sp>
    </p:spTree>
    <p:extLst>
      <p:ext uri="{BB962C8B-B14F-4D97-AF65-F5344CB8AC3E}">
        <p14:creationId xmlns:p14="http://schemas.microsoft.com/office/powerpoint/2010/main" val="193836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7BD9-6E3A-446E-A797-7ABFCF04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92" y="103086"/>
            <a:ext cx="4558023" cy="747519"/>
          </a:xfrm>
        </p:spPr>
        <p:txBody>
          <a:bodyPr/>
          <a:lstStyle/>
          <a:p>
            <a:r>
              <a:rPr lang="en-US" dirty="0"/>
              <a:t>System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20D88-DCD2-4268-957D-580A4305B6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365EAE-A695-40CD-B866-096F0815E2A0}"/>
              </a:ext>
            </a:extLst>
          </p:cNvPr>
          <p:cNvGrpSpPr/>
          <p:nvPr/>
        </p:nvGrpSpPr>
        <p:grpSpPr>
          <a:xfrm>
            <a:off x="1116419" y="1553088"/>
            <a:ext cx="1850065" cy="974653"/>
            <a:chOff x="1116419" y="1553088"/>
            <a:chExt cx="1850065" cy="97465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B39B09D-114E-4879-9F82-2CEC53E14D78}"/>
                </a:ext>
              </a:extLst>
            </p:cNvPr>
            <p:cNvSpPr/>
            <p:nvPr/>
          </p:nvSpPr>
          <p:spPr>
            <a:xfrm>
              <a:off x="1116419" y="1553088"/>
              <a:ext cx="1850065" cy="97465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E87A74-8400-48EF-9AC1-3679F54093E0}"/>
                </a:ext>
              </a:extLst>
            </p:cNvPr>
            <p:cNvSpPr txBox="1"/>
            <p:nvPr/>
          </p:nvSpPr>
          <p:spPr>
            <a:xfrm>
              <a:off x="1235968" y="1789077"/>
              <a:ext cx="16109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UE monitors radio environment</a:t>
              </a:r>
            </a:p>
            <a:p>
              <a:pPr algn="ctr"/>
              <a:endParaRPr lang="en-US" dirty="0"/>
            </a:p>
          </p:txBody>
        </p:sp>
      </p:grp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4D7654FF-69C3-473A-B77D-808F1C458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70" t="8936" r="26789" b="29600"/>
          <a:stretch/>
        </p:blipFill>
        <p:spPr>
          <a:xfrm flipH="1">
            <a:off x="625872" y="1847044"/>
            <a:ext cx="448014" cy="575855"/>
          </a:xfrm>
          <a:prstGeom prst="rect">
            <a:avLst/>
          </a:prstGeom>
        </p:spPr>
      </p:pic>
      <p:pic>
        <p:nvPicPr>
          <p:cNvPr id="31" name="Graphic 30" descr="Wi-Fi with solid fill">
            <a:extLst>
              <a:ext uri="{FF2B5EF4-FFF2-40B4-BE49-F238E27FC236}">
                <a16:creationId xmlns:a16="http://schemas.microsoft.com/office/drawing/2014/main" id="{EB4A6965-DF64-47F6-9C93-277D2EF5C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337" y="1456129"/>
            <a:ext cx="421549" cy="42154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46A39A4-17C4-4B91-BD4E-38A5D9C7BB17}"/>
              </a:ext>
            </a:extLst>
          </p:cNvPr>
          <p:cNvGrpSpPr/>
          <p:nvPr/>
        </p:nvGrpSpPr>
        <p:grpSpPr>
          <a:xfrm>
            <a:off x="161284" y="3483470"/>
            <a:ext cx="3584919" cy="986742"/>
            <a:chOff x="161284" y="3483470"/>
            <a:chExt cx="3584919" cy="986742"/>
          </a:xfrm>
        </p:grpSpPr>
        <p:pic>
          <p:nvPicPr>
            <p:cNvPr id="46" name="Picture 45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DC4CAEDC-855B-4D85-A321-867E747A9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805" t="6204" r="9224" b="7779"/>
            <a:stretch/>
          </p:blipFill>
          <p:spPr>
            <a:xfrm>
              <a:off x="161284" y="3783586"/>
              <a:ext cx="982106" cy="68662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DFD1314-A512-434C-BA63-5AFACCFD0017}"/>
                </a:ext>
              </a:extLst>
            </p:cNvPr>
            <p:cNvGrpSpPr/>
            <p:nvPr/>
          </p:nvGrpSpPr>
          <p:grpSpPr>
            <a:xfrm>
              <a:off x="1116419" y="3483470"/>
              <a:ext cx="1850065" cy="974653"/>
              <a:chOff x="1921901" y="3274964"/>
              <a:chExt cx="1850065" cy="97465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C81F3E4-BD0A-4202-937E-03DA9865B91F}"/>
                  </a:ext>
                </a:extLst>
              </p:cNvPr>
              <p:cNvSpPr/>
              <p:nvPr/>
            </p:nvSpPr>
            <p:spPr>
              <a:xfrm>
                <a:off x="1921901" y="3274964"/>
                <a:ext cx="1850065" cy="974653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8F20F3-DF2B-42AB-992E-1E0046422887}"/>
                  </a:ext>
                </a:extLst>
              </p:cNvPr>
              <p:cNvSpPr txBox="1"/>
              <p:nvPr/>
            </p:nvSpPr>
            <p:spPr>
              <a:xfrm>
                <a:off x="2093793" y="3483470"/>
                <a:ext cx="150627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UE connects to new cell tower</a:t>
                </a:r>
              </a:p>
              <a:p>
                <a:pPr algn="ctr"/>
                <a:endParaRPr lang="en-US" dirty="0"/>
              </a:p>
            </p:txBody>
          </p:sp>
        </p:grp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08965A92-6AE0-4D55-B926-BB9045D23441}"/>
                </a:ext>
              </a:extLst>
            </p:cNvPr>
            <p:cNvSpPr/>
            <p:nvPr/>
          </p:nvSpPr>
          <p:spPr>
            <a:xfrm rot="10800000">
              <a:off x="3310268" y="3927596"/>
              <a:ext cx="435935" cy="19921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DB639A-114A-43F9-8F8F-DF134756A5A9}"/>
              </a:ext>
            </a:extLst>
          </p:cNvPr>
          <p:cNvGrpSpPr/>
          <p:nvPr/>
        </p:nvGrpSpPr>
        <p:grpSpPr>
          <a:xfrm>
            <a:off x="3310269" y="1550115"/>
            <a:ext cx="3325189" cy="974653"/>
            <a:chOff x="3310269" y="1550115"/>
            <a:chExt cx="3325189" cy="97465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359F8A7-9F58-4331-91A7-F0FCD2CA2926}"/>
                </a:ext>
              </a:extLst>
            </p:cNvPr>
            <p:cNvGrpSpPr/>
            <p:nvPr/>
          </p:nvGrpSpPr>
          <p:grpSpPr>
            <a:xfrm>
              <a:off x="4089989" y="1550115"/>
              <a:ext cx="1850065" cy="974653"/>
              <a:chOff x="4387702" y="2787637"/>
              <a:chExt cx="1850065" cy="97465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20D38CA-CD5C-4302-A3B0-F5B2306C588D}"/>
                  </a:ext>
                </a:extLst>
              </p:cNvPr>
              <p:cNvSpPr/>
              <p:nvPr/>
            </p:nvSpPr>
            <p:spPr>
              <a:xfrm>
                <a:off x="4387702" y="2787637"/>
                <a:ext cx="1850065" cy="974653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7B29CA-AD7D-46B3-9655-E21ADA0611ED}"/>
                  </a:ext>
                </a:extLst>
              </p:cNvPr>
              <p:cNvSpPr txBox="1"/>
              <p:nvPr/>
            </p:nvSpPr>
            <p:spPr>
              <a:xfrm>
                <a:off x="4507251" y="2905631"/>
                <a:ext cx="161096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event triggered and its report sent to cell tower</a:t>
                </a:r>
              </a:p>
            </p:txBody>
          </p:sp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130E92B6-9EC7-4F2F-919C-54EF9AA2EACE}"/>
                </a:ext>
              </a:extLst>
            </p:cNvPr>
            <p:cNvSpPr/>
            <p:nvPr/>
          </p:nvSpPr>
          <p:spPr>
            <a:xfrm>
              <a:off x="3310269" y="1959199"/>
              <a:ext cx="435935" cy="19921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A182712-0AE4-43A4-BBEA-F8A118C1B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59603" y="1749513"/>
              <a:ext cx="575855" cy="57585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D7039C4-BB11-4DD9-8E36-042A55156FF3}"/>
              </a:ext>
            </a:extLst>
          </p:cNvPr>
          <p:cNvGrpSpPr/>
          <p:nvPr/>
        </p:nvGrpSpPr>
        <p:grpSpPr>
          <a:xfrm>
            <a:off x="4089989" y="2787637"/>
            <a:ext cx="2777624" cy="1744996"/>
            <a:chOff x="4089989" y="2787637"/>
            <a:chExt cx="2777624" cy="17449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F32569-25FC-498B-A93F-876775AEFE7A}"/>
                </a:ext>
              </a:extLst>
            </p:cNvPr>
            <p:cNvGrpSpPr/>
            <p:nvPr/>
          </p:nvGrpSpPr>
          <p:grpSpPr>
            <a:xfrm>
              <a:off x="4089989" y="3483469"/>
              <a:ext cx="1850065" cy="974653"/>
              <a:chOff x="3462669" y="1789077"/>
              <a:chExt cx="1850065" cy="97465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81BCD18-B915-4D6D-B7A4-4B54861572F5}"/>
                  </a:ext>
                </a:extLst>
              </p:cNvPr>
              <p:cNvSpPr/>
              <p:nvPr/>
            </p:nvSpPr>
            <p:spPr>
              <a:xfrm>
                <a:off x="3462669" y="1789077"/>
                <a:ext cx="1850065" cy="974653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BD9930-2AD8-4BDB-9C74-C62445C38D59}"/>
                  </a:ext>
                </a:extLst>
              </p:cNvPr>
              <p:cNvSpPr txBox="1"/>
              <p:nvPr/>
            </p:nvSpPr>
            <p:spPr>
              <a:xfrm>
                <a:off x="3533552" y="1963477"/>
                <a:ext cx="170829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cell tower makes handover decision</a:t>
                </a:r>
              </a:p>
              <a:p>
                <a:pPr algn="ctr"/>
                <a:endParaRPr lang="en-US" dirty="0"/>
              </a:p>
            </p:txBody>
          </p:sp>
        </p:grp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AA9E7DC0-C234-49B5-BD66-6472FF732275}"/>
                </a:ext>
              </a:extLst>
            </p:cNvPr>
            <p:cNvSpPr/>
            <p:nvPr/>
          </p:nvSpPr>
          <p:spPr>
            <a:xfrm rot="5400000">
              <a:off x="4797053" y="2906000"/>
              <a:ext cx="435935" cy="19921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2F7D589-1884-4B49-90FD-774550A200CD}"/>
                </a:ext>
              </a:extLst>
            </p:cNvPr>
            <p:cNvGrpSpPr/>
            <p:nvPr/>
          </p:nvGrpSpPr>
          <p:grpSpPr>
            <a:xfrm>
              <a:off x="5933583" y="3320656"/>
              <a:ext cx="934030" cy="1211977"/>
              <a:chOff x="9766598" y="4765245"/>
              <a:chExt cx="1088287" cy="1412137"/>
            </a:xfrm>
          </p:grpSpPr>
          <p:pic>
            <p:nvPicPr>
              <p:cNvPr id="41" name="Picture 4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54E04271-01B7-4A85-86D9-8F9ABD222A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53" r="20660" b="20440"/>
              <a:stretch/>
            </p:blipFill>
            <p:spPr>
              <a:xfrm>
                <a:off x="9836893" y="4897222"/>
                <a:ext cx="949129" cy="1280160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0964A1F-C707-4486-B119-B0C830A0864F}"/>
                  </a:ext>
                </a:extLst>
              </p:cNvPr>
              <p:cNvGrpSpPr/>
              <p:nvPr/>
            </p:nvGrpSpPr>
            <p:grpSpPr>
              <a:xfrm>
                <a:off x="9766598" y="4765245"/>
                <a:ext cx="1088287" cy="263955"/>
                <a:chOff x="10600660" y="4507223"/>
                <a:chExt cx="1088287" cy="263955"/>
              </a:xfrm>
            </p:grpSpPr>
            <p:pic>
              <p:nvPicPr>
                <p:cNvPr id="40" name="Picture 39" descr="Icon&#10;&#10;Description automatically generated">
                  <a:extLst>
                    <a:ext uri="{FF2B5EF4-FFF2-40B4-BE49-F238E27FC236}">
                      <a16:creationId xmlns:a16="http://schemas.microsoft.com/office/drawing/2014/main" id="{E4A43B62-9D17-40FC-AC44-FE90858E5E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b="52198"/>
                <a:stretch/>
              </p:blipFill>
              <p:spPr>
                <a:xfrm>
                  <a:off x="10600660" y="4510728"/>
                  <a:ext cx="544860" cy="260450"/>
                </a:xfrm>
                <a:prstGeom prst="rect">
                  <a:avLst/>
                </a:prstGeom>
              </p:spPr>
            </p:pic>
            <p:pic>
              <p:nvPicPr>
                <p:cNvPr id="42" name="Picture 41" descr="Icon&#10;&#10;Description automatically generated">
                  <a:extLst>
                    <a:ext uri="{FF2B5EF4-FFF2-40B4-BE49-F238E27FC236}">
                      <a16:creationId xmlns:a16="http://schemas.microsoft.com/office/drawing/2014/main" id="{0119D8AF-1F2E-4715-9B44-10C41293F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51428"/>
                <a:stretch/>
              </p:blipFill>
              <p:spPr>
                <a:xfrm>
                  <a:off x="11145520" y="4507223"/>
                  <a:ext cx="543427" cy="26395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39A8904-8DB3-48A1-9BDB-9C27F5BD9C7C}"/>
              </a:ext>
            </a:extLst>
          </p:cNvPr>
          <p:cNvSpPr/>
          <p:nvPr/>
        </p:nvSpPr>
        <p:spPr>
          <a:xfrm>
            <a:off x="7650230" y="623035"/>
            <a:ext cx="3151525" cy="1535374"/>
          </a:xfrm>
          <a:prstGeom prst="roundRect">
            <a:avLst>
              <a:gd name="adj" fmla="val 124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44EDD6-B43F-4EAE-BB92-74929C3AE19E}"/>
              </a:ext>
            </a:extLst>
          </p:cNvPr>
          <p:cNvSpPr txBox="1"/>
          <p:nvPr/>
        </p:nvSpPr>
        <p:spPr>
          <a:xfrm>
            <a:off x="8718481" y="629382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Prognos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0B52CBA-AAC3-4D80-B11B-04A471FE1283}"/>
              </a:ext>
            </a:extLst>
          </p:cNvPr>
          <p:cNvSpPr/>
          <p:nvPr/>
        </p:nvSpPr>
        <p:spPr>
          <a:xfrm>
            <a:off x="7792741" y="995079"/>
            <a:ext cx="1224820" cy="4591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Report Predictor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F80AB3-7B6F-4E84-9F6F-3898AA854F49}"/>
              </a:ext>
            </a:extLst>
          </p:cNvPr>
          <p:cNvSpPr/>
          <p:nvPr/>
        </p:nvSpPr>
        <p:spPr>
          <a:xfrm>
            <a:off x="9403860" y="995079"/>
            <a:ext cx="1224820" cy="4591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Decision Learner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B4FA9F8-95F1-448B-A689-C988903C1E2D}"/>
              </a:ext>
            </a:extLst>
          </p:cNvPr>
          <p:cNvSpPr/>
          <p:nvPr/>
        </p:nvSpPr>
        <p:spPr>
          <a:xfrm>
            <a:off x="8613581" y="1596678"/>
            <a:ext cx="1224820" cy="4591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Handover Predictor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A63206B-F30D-4A97-8E96-92309607DB4B}"/>
              </a:ext>
            </a:extLst>
          </p:cNvPr>
          <p:cNvSpPr/>
          <p:nvPr/>
        </p:nvSpPr>
        <p:spPr>
          <a:xfrm>
            <a:off x="7792741" y="995079"/>
            <a:ext cx="1224820" cy="4591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Report Predictor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EFE7F21-1952-482F-BE46-73FBA06EC01A}"/>
              </a:ext>
            </a:extLst>
          </p:cNvPr>
          <p:cNvSpPr/>
          <p:nvPr/>
        </p:nvSpPr>
        <p:spPr>
          <a:xfrm>
            <a:off x="9403860" y="1002970"/>
            <a:ext cx="1224820" cy="4591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Decision Learner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0E20D77-792D-4CF1-B4CB-2311A475934B}"/>
              </a:ext>
            </a:extLst>
          </p:cNvPr>
          <p:cNvSpPr/>
          <p:nvPr/>
        </p:nvSpPr>
        <p:spPr>
          <a:xfrm>
            <a:off x="8613581" y="1590952"/>
            <a:ext cx="1224820" cy="4591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Handover Predictor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CE771E-00E7-4781-B3B7-AD3D9C938AC1}"/>
              </a:ext>
            </a:extLst>
          </p:cNvPr>
          <p:cNvGrpSpPr/>
          <p:nvPr/>
        </p:nvGrpSpPr>
        <p:grpSpPr>
          <a:xfrm>
            <a:off x="712771" y="5623764"/>
            <a:ext cx="6378718" cy="740267"/>
            <a:chOff x="429793" y="24379"/>
            <a:chExt cx="6378718" cy="74026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E0A952F-3C0A-487C-BD0F-B9D8FE869435}"/>
                </a:ext>
              </a:extLst>
            </p:cNvPr>
            <p:cNvSpPr txBox="1"/>
            <p:nvPr/>
          </p:nvSpPr>
          <p:spPr>
            <a:xfrm>
              <a:off x="804531" y="426092"/>
              <a:ext cx="6003980" cy="338554"/>
            </a:xfrm>
            <a:custGeom>
              <a:avLst/>
              <a:gdLst>
                <a:gd name="connsiteX0" fmla="*/ 0 w 6003980"/>
                <a:gd name="connsiteY0" fmla="*/ 0 h 338554"/>
                <a:gd name="connsiteX1" fmla="*/ 547029 w 6003980"/>
                <a:gd name="connsiteY1" fmla="*/ 0 h 338554"/>
                <a:gd name="connsiteX2" fmla="*/ 1274178 w 6003980"/>
                <a:gd name="connsiteY2" fmla="*/ 0 h 338554"/>
                <a:gd name="connsiteX3" fmla="*/ 1881247 w 6003980"/>
                <a:gd name="connsiteY3" fmla="*/ 0 h 338554"/>
                <a:gd name="connsiteX4" fmla="*/ 2668436 w 6003980"/>
                <a:gd name="connsiteY4" fmla="*/ 0 h 338554"/>
                <a:gd name="connsiteX5" fmla="*/ 3395584 w 6003980"/>
                <a:gd name="connsiteY5" fmla="*/ 0 h 338554"/>
                <a:gd name="connsiteX6" fmla="*/ 3942614 w 6003980"/>
                <a:gd name="connsiteY6" fmla="*/ 0 h 338554"/>
                <a:gd name="connsiteX7" fmla="*/ 4729802 w 6003980"/>
                <a:gd name="connsiteY7" fmla="*/ 0 h 338554"/>
                <a:gd name="connsiteX8" fmla="*/ 6003980 w 6003980"/>
                <a:gd name="connsiteY8" fmla="*/ 0 h 338554"/>
                <a:gd name="connsiteX9" fmla="*/ 6003980 w 6003980"/>
                <a:gd name="connsiteY9" fmla="*/ 338554 h 338554"/>
                <a:gd name="connsiteX10" fmla="*/ 5276831 w 6003980"/>
                <a:gd name="connsiteY10" fmla="*/ 338554 h 338554"/>
                <a:gd name="connsiteX11" fmla="*/ 4729802 w 6003980"/>
                <a:gd name="connsiteY11" fmla="*/ 338554 h 338554"/>
                <a:gd name="connsiteX12" fmla="*/ 4002653 w 6003980"/>
                <a:gd name="connsiteY12" fmla="*/ 338554 h 338554"/>
                <a:gd name="connsiteX13" fmla="*/ 3335544 w 6003980"/>
                <a:gd name="connsiteY13" fmla="*/ 338554 h 338554"/>
                <a:gd name="connsiteX14" fmla="*/ 2728475 w 6003980"/>
                <a:gd name="connsiteY14" fmla="*/ 338554 h 338554"/>
                <a:gd name="connsiteX15" fmla="*/ 2001327 w 6003980"/>
                <a:gd name="connsiteY15" fmla="*/ 338554 h 338554"/>
                <a:gd name="connsiteX16" fmla="*/ 1394258 w 6003980"/>
                <a:gd name="connsiteY16" fmla="*/ 338554 h 338554"/>
                <a:gd name="connsiteX17" fmla="*/ 907268 w 6003980"/>
                <a:gd name="connsiteY17" fmla="*/ 338554 h 338554"/>
                <a:gd name="connsiteX18" fmla="*/ 0 w 6003980"/>
                <a:gd name="connsiteY18" fmla="*/ 338554 h 338554"/>
                <a:gd name="connsiteX19" fmla="*/ 0 w 6003980"/>
                <a:gd name="connsiteY19" fmla="*/ 0 h 3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03980" h="338554" fill="none" extrusionOk="0">
                  <a:moveTo>
                    <a:pt x="0" y="0"/>
                  </a:moveTo>
                  <a:cubicBezTo>
                    <a:pt x="193799" y="-8143"/>
                    <a:pt x="310605" y="24220"/>
                    <a:pt x="547029" y="0"/>
                  </a:cubicBezTo>
                  <a:cubicBezTo>
                    <a:pt x="783453" y="-24220"/>
                    <a:pt x="925370" y="161"/>
                    <a:pt x="1274178" y="0"/>
                  </a:cubicBezTo>
                  <a:cubicBezTo>
                    <a:pt x="1622986" y="-161"/>
                    <a:pt x="1754736" y="-16047"/>
                    <a:pt x="1881247" y="0"/>
                  </a:cubicBezTo>
                  <a:cubicBezTo>
                    <a:pt x="2007758" y="16047"/>
                    <a:pt x="2366423" y="-26579"/>
                    <a:pt x="2668436" y="0"/>
                  </a:cubicBezTo>
                  <a:cubicBezTo>
                    <a:pt x="2970449" y="26579"/>
                    <a:pt x="3102338" y="19690"/>
                    <a:pt x="3395584" y="0"/>
                  </a:cubicBezTo>
                  <a:cubicBezTo>
                    <a:pt x="3688830" y="-19690"/>
                    <a:pt x="3756112" y="12501"/>
                    <a:pt x="3942614" y="0"/>
                  </a:cubicBezTo>
                  <a:cubicBezTo>
                    <a:pt x="4129116" y="-12501"/>
                    <a:pt x="4337556" y="-30683"/>
                    <a:pt x="4729802" y="0"/>
                  </a:cubicBezTo>
                  <a:cubicBezTo>
                    <a:pt x="5122048" y="30683"/>
                    <a:pt x="5576585" y="59761"/>
                    <a:pt x="6003980" y="0"/>
                  </a:cubicBezTo>
                  <a:cubicBezTo>
                    <a:pt x="6004854" y="89187"/>
                    <a:pt x="5995499" y="220636"/>
                    <a:pt x="6003980" y="338554"/>
                  </a:cubicBezTo>
                  <a:cubicBezTo>
                    <a:pt x="5682862" y="313782"/>
                    <a:pt x="5594196" y="354215"/>
                    <a:pt x="5276831" y="338554"/>
                  </a:cubicBezTo>
                  <a:cubicBezTo>
                    <a:pt x="4959466" y="322893"/>
                    <a:pt x="4986205" y="320620"/>
                    <a:pt x="4729802" y="338554"/>
                  </a:cubicBezTo>
                  <a:cubicBezTo>
                    <a:pt x="4473399" y="356488"/>
                    <a:pt x="4334862" y="344148"/>
                    <a:pt x="4002653" y="338554"/>
                  </a:cubicBezTo>
                  <a:cubicBezTo>
                    <a:pt x="3670444" y="332960"/>
                    <a:pt x="3632167" y="368768"/>
                    <a:pt x="3335544" y="338554"/>
                  </a:cubicBezTo>
                  <a:cubicBezTo>
                    <a:pt x="3038921" y="308340"/>
                    <a:pt x="2990826" y="337267"/>
                    <a:pt x="2728475" y="338554"/>
                  </a:cubicBezTo>
                  <a:cubicBezTo>
                    <a:pt x="2466124" y="339841"/>
                    <a:pt x="2276820" y="365415"/>
                    <a:pt x="2001327" y="338554"/>
                  </a:cubicBezTo>
                  <a:cubicBezTo>
                    <a:pt x="1725834" y="311693"/>
                    <a:pt x="1614474" y="316782"/>
                    <a:pt x="1394258" y="338554"/>
                  </a:cubicBezTo>
                  <a:cubicBezTo>
                    <a:pt x="1174042" y="360326"/>
                    <a:pt x="1071523" y="321141"/>
                    <a:pt x="907268" y="338554"/>
                  </a:cubicBezTo>
                  <a:cubicBezTo>
                    <a:pt x="743013" y="355968"/>
                    <a:pt x="218082" y="341685"/>
                    <a:pt x="0" y="338554"/>
                  </a:cubicBezTo>
                  <a:cubicBezTo>
                    <a:pt x="-14832" y="213486"/>
                    <a:pt x="15557" y="90294"/>
                    <a:pt x="0" y="0"/>
                  </a:cubicBezTo>
                  <a:close/>
                </a:path>
                <a:path w="6003980" h="338554" stroke="0" extrusionOk="0">
                  <a:moveTo>
                    <a:pt x="0" y="0"/>
                  </a:moveTo>
                  <a:cubicBezTo>
                    <a:pt x="259086" y="4397"/>
                    <a:pt x="470166" y="27309"/>
                    <a:pt x="667109" y="0"/>
                  </a:cubicBezTo>
                  <a:cubicBezTo>
                    <a:pt x="864052" y="-27309"/>
                    <a:pt x="1050522" y="3841"/>
                    <a:pt x="1154098" y="0"/>
                  </a:cubicBezTo>
                  <a:cubicBezTo>
                    <a:pt x="1257674" y="-3841"/>
                    <a:pt x="1586077" y="-22073"/>
                    <a:pt x="1701128" y="0"/>
                  </a:cubicBezTo>
                  <a:cubicBezTo>
                    <a:pt x="1816179" y="22073"/>
                    <a:pt x="2094253" y="8795"/>
                    <a:pt x="2248157" y="0"/>
                  </a:cubicBezTo>
                  <a:cubicBezTo>
                    <a:pt x="2402061" y="-8795"/>
                    <a:pt x="2583312" y="-25263"/>
                    <a:pt x="2795186" y="0"/>
                  </a:cubicBezTo>
                  <a:cubicBezTo>
                    <a:pt x="3007060" y="25263"/>
                    <a:pt x="3335451" y="-13358"/>
                    <a:pt x="3522335" y="0"/>
                  </a:cubicBezTo>
                  <a:cubicBezTo>
                    <a:pt x="3709219" y="13358"/>
                    <a:pt x="3773085" y="16902"/>
                    <a:pt x="4009324" y="0"/>
                  </a:cubicBezTo>
                  <a:cubicBezTo>
                    <a:pt x="4245563" y="-16902"/>
                    <a:pt x="4417821" y="-1785"/>
                    <a:pt x="4616394" y="0"/>
                  </a:cubicBezTo>
                  <a:cubicBezTo>
                    <a:pt x="4814967" y="1785"/>
                    <a:pt x="4882893" y="-15305"/>
                    <a:pt x="5103383" y="0"/>
                  </a:cubicBezTo>
                  <a:cubicBezTo>
                    <a:pt x="5323873" y="15305"/>
                    <a:pt x="5612970" y="40207"/>
                    <a:pt x="6003980" y="0"/>
                  </a:cubicBezTo>
                  <a:cubicBezTo>
                    <a:pt x="5994638" y="110944"/>
                    <a:pt x="5990386" y="178059"/>
                    <a:pt x="6003980" y="338554"/>
                  </a:cubicBezTo>
                  <a:cubicBezTo>
                    <a:pt x="5665869" y="309293"/>
                    <a:pt x="5467037" y="329647"/>
                    <a:pt x="5216792" y="338554"/>
                  </a:cubicBezTo>
                  <a:cubicBezTo>
                    <a:pt x="4966547" y="347461"/>
                    <a:pt x="4770923" y="348592"/>
                    <a:pt x="4429603" y="338554"/>
                  </a:cubicBezTo>
                  <a:cubicBezTo>
                    <a:pt x="4088283" y="328516"/>
                    <a:pt x="4109901" y="364518"/>
                    <a:pt x="3822534" y="338554"/>
                  </a:cubicBezTo>
                  <a:cubicBezTo>
                    <a:pt x="3535167" y="312590"/>
                    <a:pt x="3363325" y="306020"/>
                    <a:pt x="3035345" y="338554"/>
                  </a:cubicBezTo>
                  <a:cubicBezTo>
                    <a:pt x="2707365" y="371088"/>
                    <a:pt x="2628584" y="345824"/>
                    <a:pt x="2308197" y="338554"/>
                  </a:cubicBezTo>
                  <a:cubicBezTo>
                    <a:pt x="1987810" y="331284"/>
                    <a:pt x="1788353" y="335964"/>
                    <a:pt x="1521008" y="338554"/>
                  </a:cubicBezTo>
                  <a:cubicBezTo>
                    <a:pt x="1253663" y="341144"/>
                    <a:pt x="1178826" y="337645"/>
                    <a:pt x="913939" y="338554"/>
                  </a:cubicBezTo>
                  <a:cubicBezTo>
                    <a:pt x="649052" y="339463"/>
                    <a:pt x="431832" y="294035"/>
                    <a:pt x="0" y="338554"/>
                  </a:cubicBezTo>
                  <a:cubicBezTo>
                    <a:pt x="14687" y="245210"/>
                    <a:pt x="10073" y="140118"/>
                    <a:pt x="0" y="0"/>
                  </a:cubicBezTo>
                  <a:close/>
                </a:path>
              </a:pathLst>
            </a:custGeom>
            <a:ln w="57150">
              <a:extLst>
                <a:ext uri="{C807C97D-BFC1-408E-A445-0C87EB9F89A2}">
                  <ask:lineSketchStyleProps xmlns:ask="http://schemas.microsoft.com/office/drawing/2018/sketchyshapes" sd="223995428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Model prediction system based on the handover state machine</a:t>
              </a: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613692E-A08A-41DA-B908-A6C23636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29793" y="24379"/>
              <a:ext cx="686626" cy="686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09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27942 -0.00162 " pathEditMode="fixed" rAng="0" ptsTypes="AA">
                                      <p:cBhvr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-0.13216 0.37963 C -0.19205 0.54908 -0.31627 0.70162 -0.35755 0.65579 L -0.45065 0.55371 " pathEditMode="relative" rAng="7320000" ptsTypes="AAAA">
                                      <p:cBhvr>
                                        <p:cTn id="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8" y="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L -0.13463 0.41459 C -0.1944 0.59908 -0.3724 0.725 -0.45521 0.64005 L -0.6401 0.45024 " pathEditMode="relative" rAng="7200000" ptsTypes="AAAA">
                                      <p:cBhvr>
                                        <p:cTn id="5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18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64" grpId="0" animBg="1"/>
      <p:bldP spid="65" grpId="0" animBg="1"/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1FCE2-74C5-45A0-A2E6-15BE130A8C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5A3BA908-449D-446F-BCB1-449C2C5F02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92182" y="1975817"/>
            <a:ext cx="2607635" cy="1547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C9834-B2D2-43DA-9EDF-8B1BD46D2C2D}"/>
              </a:ext>
            </a:extLst>
          </p:cNvPr>
          <p:cNvSpPr txBox="1"/>
          <p:nvPr/>
        </p:nvSpPr>
        <p:spPr>
          <a:xfrm>
            <a:off x="4267200" y="3930011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12A58"/>
                </a:solidFill>
              </a:rPr>
              <a:t>Estimate network fluctuation due to handover</a:t>
            </a:r>
          </a:p>
        </p:txBody>
      </p:sp>
    </p:spTree>
    <p:extLst>
      <p:ext uri="{BB962C8B-B14F-4D97-AF65-F5344CB8AC3E}">
        <p14:creationId xmlns:p14="http://schemas.microsoft.com/office/powerpoint/2010/main" val="3452074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7BD9-6E3A-446E-A797-7ABFCF04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92" y="103086"/>
            <a:ext cx="4558023" cy="747519"/>
          </a:xfrm>
        </p:spPr>
        <p:txBody>
          <a:bodyPr/>
          <a:lstStyle/>
          <a:p>
            <a:r>
              <a:rPr lang="en-US" dirty="0"/>
              <a:t>System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20D88-DCD2-4268-957D-580A4305B6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365EAE-A695-40CD-B866-096F0815E2A0}"/>
              </a:ext>
            </a:extLst>
          </p:cNvPr>
          <p:cNvGrpSpPr/>
          <p:nvPr/>
        </p:nvGrpSpPr>
        <p:grpSpPr>
          <a:xfrm>
            <a:off x="1116419" y="1553088"/>
            <a:ext cx="1850065" cy="974653"/>
            <a:chOff x="1116419" y="1553088"/>
            <a:chExt cx="1850065" cy="97465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B39B09D-114E-4879-9F82-2CEC53E14D78}"/>
                </a:ext>
              </a:extLst>
            </p:cNvPr>
            <p:cNvSpPr/>
            <p:nvPr/>
          </p:nvSpPr>
          <p:spPr>
            <a:xfrm>
              <a:off x="1116419" y="1553088"/>
              <a:ext cx="1850065" cy="97465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E87A74-8400-48EF-9AC1-3679F54093E0}"/>
                </a:ext>
              </a:extLst>
            </p:cNvPr>
            <p:cNvSpPr txBox="1"/>
            <p:nvPr/>
          </p:nvSpPr>
          <p:spPr>
            <a:xfrm>
              <a:off x="1235968" y="1789077"/>
              <a:ext cx="16109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UE monitors radio environment</a:t>
              </a:r>
            </a:p>
            <a:p>
              <a:pPr algn="ctr"/>
              <a:endParaRPr lang="en-US" dirty="0"/>
            </a:p>
          </p:txBody>
        </p:sp>
      </p:grp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4D7654FF-69C3-473A-B77D-808F1C458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70" t="8936" r="26789" b="29600"/>
          <a:stretch/>
        </p:blipFill>
        <p:spPr>
          <a:xfrm flipH="1">
            <a:off x="625872" y="1847044"/>
            <a:ext cx="448014" cy="575855"/>
          </a:xfrm>
          <a:prstGeom prst="rect">
            <a:avLst/>
          </a:prstGeom>
        </p:spPr>
      </p:pic>
      <p:pic>
        <p:nvPicPr>
          <p:cNvPr id="31" name="Graphic 30" descr="Wi-Fi with solid fill">
            <a:extLst>
              <a:ext uri="{FF2B5EF4-FFF2-40B4-BE49-F238E27FC236}">
                <a16:creationId xmlns:a16="http://schemas.microsoft.com/office/drawing/2014/main" id="{EB4A6965-DF64-47F6-9C93-277D2EF5C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337" y="1456129"/>
            <a:ext cx="421549" cy="42154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46A39A4-17C4-4B91-BD4E-38A5D9C7BB17}"/>
              </a:ext>
            </a:extLst>
          </p:cNvPr>
          <p:cNvGrpSpPr/>
          <p:nvPr/>
        </p:nvGrpSpPr>
        <p:grpSpPr>
          <a:xfrm>
            <a:off x="161284" y="3483470"/>
            <a:ext cx="3584919" cy="986742"/>
            <a:chOff x="161284" y="3483470"/>
            <a:chExt cx="3584919" cy="986742"/>
          </a:xfrm>
        </p:grpSpPr>
        <p:pic>
          <p:nvPicPr>
            <p:cNvPr id="46" name="Picture 45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DC4CAEDC-855B-4D85-A321-867E747A9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805" t="6204" r="9224" b="7779"/>
            <a:stretch/>
          </p:blipFill>
          <p:spPr>
            <a:xfrm>
              <a:off x="161284" y="3783586"/>
              <a:ext cx="982106" cy="68662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DFD1314-A512-434C-BA63-5AFACCFD0017}"/>
                </a:ext>
              </a:extLst>
            </p:cNvPr>
            <p:cNvGrpSpPr/>
            <p:nvPr/>
          </p:nvGrpSpPr>
          <p:grpSpPr>
            <a:xfrm>
              <a:off x="1116419" y="3483470"/>
              <a:ext cx="1850065" cy="974653"/>
              <a:chOff x="1921901" y="3274964"/>
              <a:chExt cx="1850065" cy="97465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C81F3E4-BD0A-4202-937E-03DA9865B91F}"/>
                  </a:ext>
                </a:extLst>
              </p:cNvPr>
              <p:cNvSpPr/>
              <p:nvPr/>
            </p:nvSpPr>
            <p:spPr>
              <a:xfrm>
                <a:off x="1921901" y="3274964"/>
                <a:ext cx="1850065" cy="974653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8F20F3-DF2B-42AB-992E-1E0046422887}"/>
                  </a:ext>
                </a:extLst>
              </p:cNvPr>
              <p:cNvSpPr txBox="1"/>
              <p:nvPr/>
            </p:nvSpPr>
            <p:spPr>
              <a:xfrm>
                <a:off x="2093793" y="3483470"/>
                <a:ext cx="150627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UE connects to new cell tower</a:t>
                </a:r>
              </a:p>
              <a:p>
                <a:pPr algn="ctr"/>
                <a:endParaRPr lang="en-US" dirty="0"/>
              </a:p>
            </p:txBody>
          </p:sp>
        </p:grp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08965A92-6AE0-4D55-B926-BB9045D23441}"/>
                </a:ext>
              </a:extLst>
            </p:cNvPr>
            <p:cNvSpPr/>
            <p:nvPr/>
          </p:nvSpPr>
          <p:spPr>
            <a:xfrm rot="10800000">
              <a:off x="3310268" y="3927596"/>
              <a:ext cx="435935" cy="19921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DB639A-114A-43F9-8F8F-DF134756A5A9}"/>
              </a:ext>
            </a:extLst>
          </p:cNvPr>
          <p:cNvGrpSpPr/>
          <p:nvPr/>
        </p:nvGrpSpPr>
        <p:grpSpPr>
          <a:xfrm>
            <a:off x="3310269" y="1550115"/>
            <a:ext cx="3325189" cy="974653"/>
            <a:chOff x="3310269" y="1550115"/>
            <a:chExt cx="3325189" cy="97465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359F8A7-9F58-4331-91A7-F0FCD2CA2926}"/>
                </a:ext>
              </a:extLst>
            </p:cNvPr>
            <p:cNvGrpSpPr/>
            <p:nvPr/>
          </p:nvGrpSpPr>
          <p:grpSpPr>
            <a:xfrm>
              <a:off x="4089989" y="1550115"/>
              <a:ext cx="1850065" cy="974653"/>
              <a:chOff x="4387702" y="2787637"/>
              <a:chExt cx="1850065" cy="97465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20D38CA-CD5C-4302-A3B0-F5B2306C588D}"/>
                  </a:ext>
                </a:extLst>
              </p:cNvPr>
              <p:cNvSpPr/>
              <p:nvPr/>
            </p:nvSpPr>
            <p:spPr>
              <a:xfrm>
                <a:off x="4387702" y="2787637"/>
                <a:ext cx="1850065" cy="974653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7B29CA-AD7D-46B3-9655-E21ADA0611ED}"/>
                  </a:ext>
                </a:extLst>
              </p:cNvPr>
              <p:cNvSpPr txBox="1"/>
              <p:nvPr/>
            </p:nvSpPr>
            <p:spPr>
              <a:xfrm>
                <a:off x="4507251" y="2905631"/>
                <a:ext cx="161096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event triggered and its report sent to cell tower</a:t>
                </a:r>
              </a:p>
            </p:txBody>
          </p:sp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130E92B6-9EC7-4F2F-919C-54EF9AA2EACE}"/>
                </a:ext>
              </a:extLst>
            </p:cNvPr>
            <p:cNvSpPr/>
            <p:nvPr/>
          </p:nvSpPr>
          <p:spPr>
            <a:xfrm>
              <a:off x="3310269" y="1959199"/>
              <a:ext cx="435935" cy="19921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A182712-0AE4-43A4-BBEA-F8A118C1B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59603" y="1749513"/>
              <a:ext cx="575855" cy="57585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D7039C4-BB11-4DD9-8E36-042A55156FF3}"/>
              </a:ext>
            </a:extLst>
          </p:cNvPr>
          <p:cNvGrpSpPr/>
          <p:nvPr/>
        </p:nvGrpSpPr>
        <p:grpSpPr>
          <a:xfrm>
            <a:off x="4089989" y="2787637"/>
            <a:ext cx="2777624" cy="1744996"/>
            <a:chOff x="4089989" y="2787637"/>
            <a:chExt cx="2777624" cy="17449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F32569-25FC-498B-A93F-876775AEFE7A}"/>
                </a:ext>
              </a:extLst>
            </p:cNvPr>
            <p:cNvGrpSpPr/>
            <p:nvPr/>
          </p:nvGrpSpPr>
          <p:grpSpPr>
            <a:xfrm>
              <a:off x="4089989" y="3483469"/>
              <a:ext cx="1850065" cy="974653"/>
              <a:chOff x="3462669" y="1789077"/>
              <a:chExt cx="1850065" cy="97465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81BCD18-B915-4D6D-B7A4-4B54861572F5}"/>
                  </a:ext>
                </a:extLst>
              </p:cNvPr>
              <p:cNvSpPr/>
              <p:nvPr/>
            </p:nvSpPr>
            <p:spPr>
              <a:xfrm>
                <a:off x="3462669" y="1789077"/>
                <a:ext cx="1850065" cy="974653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BD9930-2AD8-4BDB-9C74-C62445C38D59}"/>
                  </a:ext>
                </a:extLst>
              </p:cNvPr>
              <p:cNvSpPr txBox="1"/>
              <p:nvPr/>
            </p:nvSpPr>
            <p:spPr>
              <a:xfrm>
                <a:off x="3533552" y="1963477"/>
                <a:ext cx="170829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cell tower makes handover decision</a:t>
                </a:r>
              </a:p>
              <a:p>
                <a:pPr algn="ctr"/>
                <a:endParaRPr lang="en-US" dirty="0"/>
              </a:p>
            </p:txBody>
          </p:sp>
        </p:grp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AA9E7DC0-C234-49B5-BD66-6472FF732275}"/>
                </a:ext>
              </a:extLst>
            </p:cNvPr>
            <p:cNvSpPr/>
            <p:nvPr/>
          </p:nvSpPr>
          <p:spPr>
            <a:xfrm rot="5400000">
              <a:off x="4797053" y="2906000"/>
              <a:ext cx="435935" cy="19921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2F7D589-1884-4B49-90FD-774550A200CD}"/>
                </a:ext>
              </a:extLst>
            </p:cNvPr>
            <p:cNvGrpSpPr/>
            <p:nvPr/>
          </p:nvGrpSpPr>
          <p:grpSpPr>
            <a:xfrm>
              <a:off x="5933583" y="3320656"/>
              <a:ext cx="934030" cy="1211977"/>
              <a:chOff x="9766598" y="4765245"/>
              <a:chExt cx="1088287" cy="1412137"/>
            </a:xfrm>
          </p:grpSpPr>
          <p:pic>
            <p:nvPicPr>
              <p:cNvPr id="41" name="Picture 4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54E04271-01B7-4A85-86D9-8F9ABD222A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53" r="20660" b="20440"/>
              <a:stretch/>
            </p:blipFill>
            <p:spPr>
              <a:xfrm>
                <a:off x="9836893" y="4897222"/>
                <a:ext cx="949129" cy="1280160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0964A1F-C707-4486-B119-B0C830A0864F}"/>
                  </a:ext>
                </a:extLst>
              </p:cNvPr>
              <p:cNvGrpSpPr/>
              <p:nvPr/>
            </p:nvGrpSpPr>
            <p:grpSpPr>
              <a:xfrm>
                <a:off x="9766598" y="4765245"/>
                <a:ext cx="1088287" cy="263955"/>
                <a:chOff x="10600660" y="4507223"/>
                <a:chExt cx="1088287" cy="263955"/>
              </a:xfrm>
            </p:grpSpPr>
            <p:pic>
              <p:nvPicPr>
                <p:cNvPr id="40" name="Picture 39" descr="Icon&#10;&#10;Description automatically generated">
                  <a:extLst>
                    <a:ext uri="{FF2B5EF4-FFF2-40B4-BE49-F238E27FC236}">
                      <a16:creationId xmlns:a16="http://schemas.microsoft.com/office/drawing/2014/main" id="{E4A43B62-9D17-40FC-AC44-FE90858E5E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b="52198"/>
                <a:stretch/>
              </p:blipFill>
              <p:spPr>
                <a:xfrm>
                  <a:off x="10600660" y="4510728"/>
                  <a:ext cx="544860" cy="260450"/>
                </a:xfrm>
                <a:prstGeom prst="rect">
                  <a:avLst/>
                </a:prstGeom>
              </p:spPr>
            </p:pic>
            <p:pic>
              <p:nvPicPr>
                <p:cNvPr id="42" name="Picture 41" descr="Icon&#10;&#10;Description automatically generated">
                  <a:extLst>
                    <a:ext uri="{FF2B5EF4-FFF2-40B4-BE49-F238E27FC236}">
                      <a16:creationId xmlns:a16="http://schemas.microsoft.com/office/drawing/2014/main" id="{0119D8AF-1F2E-4715-9B44-10C41293F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51428"/>
                <a:stretch/>
              </p:blipFill>
              <p:spPr>
                <a:xfrm>
                  <a:off x="11145520" y="4507223"/>
                  <a:ext cx="543427" cy="26395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39A8904-8DB3-48A1-9BDB-9C27F5BD9C7C}"/>
              </a:ext>
            </a:extLst>
          </p:cNvPr>
          <p:cNvSpPr/>
          <p:nvPr/>
        </p:nvSpPr>
        <p:spPr>
          <a:xfrm>
            <a:off x="7852880" y="1559946"/>
            <a:ext cx="3151525" cy="1535374"/>
          </a:xfrm>
          <a:prstGeom prst="roundRect">
            <a:avLst>
              <a:gd name="adj" fmla="val 124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44EDD6-B43F-4EAE-BB92-74929C3AE19E}"/>
              </a:ext>
            </a:extLst>
          </p:cNvPr>
          <p:cNvSpPr txBox="1"/>
          <p:nvPr/>
        </p:nvSpPr>
        <p:spPr>
          <a:xfrm>
            <a:off x="8921131" y="1566293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Prognos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0B52CBA-AAC3-4D80-B11B-04A471FE1283}"/>
              </a:ext>
            </a:extLst>
          </p:cNvPr>
          <p:cNvSpPr/>
          <p:nvPr/>
        </p:nvSpPr>
        <p:spPr>
          <a:xfrm>
            <a:off x="7995391" y="1931990"/>
            <a:ext cx="1224820" cy="4591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Report Predictor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F80AB3-7B6F-4E84-9F6F-3898AA854F49}"/>
              </a:ext>
            </a:extLst>
          </p:cNvPr>
          <p:cNvSpPr/>
          <p:nvPr/>
        </p:nvSpPr>
        <p:spPr>
          <a:xfrm>
            <a:off x="9606510" y="1931990"/>
            <a:ext cx="1224820" cy="4591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Decision Learner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B4FA9F8-95F1-448B-A689-C988903C1E2D}"/>
              </a:ext>
            </a:extLst>
          </p:cNvPr>
          <p:cNvSpPr/>
          <p:nvPr/>
        </p:nvSpPr>
        <p:spPr>
          <a:xfrm>
            <a:off x="8816231" y="2533589"/>
            <a:ext cx="1224820" cy="4591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Handover Predictor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A63206B-F30D-4A97-8E96-92309607DB4B}"/>
              </a:ext>
            </a:extLst>
          </p:cNvPr>
          <p:cNvSpPr/>
          <p:nvPr/>
        </p:nvSpPr>
        <p:spPr>
          <a:xfrm>
            <a:off x="4381711" y="899540"/>
            <a:ext cx="1224820" cy="4591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Report Predictor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EFE7F21-1952-482F-BE46-73FBA06EC01A}"/>
              </a:ext>
            </a:extLst>
          </p:cNvPr>
          <p:cNvSpPr/>
          <p:nvPr/>
        </p:nvSpPr>
        <p:spPr>
          <a:xfrm>
            <a:off x="4402610" y="4892687"/>
            <a:ext cx="1224820" cy="4591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Decision Learner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0E20D77-792D-4CF1-B4CB-2311A475934B}"/>
              </a:ext>
            </a:extLst>
          </p:cNvPr>
          <p:cNvSpPr/>
          <p:nvPr/>
        </p:nvSpPr>
        <p:spPr>
          <a:xfrm>
            <a:off x="1429040" y="4897134"/>
            <a:ext cx="1224820" cy="4591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Handover Predictor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CE771E-00E7-4781-B3B7-AD3D9C938AC1}"/>
              </a:ext>
            </a:extLst>
          </p:cNvPr>
          <p:cNvGrpSpPr/>
          <p:nvPr/>
        </p:nvGrpSpPr>
        <p:grpSpPr>
          <a:xfrm>
            <a:off x="712771" y="5623764"/>
            <a:ext cx="6378718" cy="740267"/>
            <a:chOff x="429793" y="24379"/>
            <a:chExt cx="6378718" cy="74026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E0A952F-3C0A-487C-BD0F-B9D8FE869435}"/>
                </a:ext>
              </a:extLst>
            </p:cNvPr>
            <p:cNvSpPr txBox="1"/>
            <p:nvPr/>
          </p:nvSpPr>
          <p:spPr>
            <a:xfrm>
              <a:off x="804531" y="426092"/>
              <a:ext cx="6003980" cy="338554"/>
            </a:xfrm>
            <a:custGeom>
              <a:avLst/>
              <a:gdLst>
                <a:gd name="connsiteX0" fmla="*/ 0 w 6003980"/>
                <a:gd name="connsiteY0" fmla="*/ 0 h 338554"/>
                <a:gd name="connsiteX1" fmla="*/ 547029 w 6003980"/>
                <a:gd name="connsiteY1" fmla="*/ 0 h 338554"/>
                <a:gd name="connsiteX2" fmla="*/ 1274178 w 6003980"/>
                <a:gd name="connsiteY2" fmla="*/ 0 h 338554"/>
                <a:gd name="connsiteX3" fmla="*/ 1881247 w 6003980"/>
                <a:gd name="connsiteY3" fmla="*/ 0 h 338554"/>
                <a:gd name="connsiteX4" fmla="*/ 2668436 w 6003980"/>
                <a:gd name="connsiteY4" fmla="*/ 0 h 338554"/>
                <a:gd name="connsiteX5" fmla="*/ 3395584 w 6003980"/>
                <a:gd name="connsiteY5" fmla="*/ 0 h 338554"/>
                <a:gd name="connsiteX6" fmla="*/ 3942614 w 6003980"/>
                <a:gd name="connsiteY6" fmla="*/ 0 h 338554"/>
                <a:gd name="connsiteX7" fmla="*/ 4729802 w 6003980"/>
                <a:gd name="connsiteY7" fmla="*/ 0 h 338554"/>
                <a:gd name="connsiteX8" fmla="*/ 6003980 w 6003980"/>
                <a:gd name="connsiteY8" fmla="*/ 0 h 338554"/>
                <a:gd name="connsiteX9" fmla="*/ 6003980 w 6003980"/>
                <a:gd name="connsiteY9" fmla="*/ 338554 h 338554"/>
                <a:gd name="connsiteX10" fmla="*/ 5276831 w 6003980"/>
                <a:gd name="connsiteY10" fmla="*/ 338554 h 338554"/>
                <a:gd name="connsiteX11" fmla="*/ 4729802 w 6003980"/>
                <a:gd name="connsiteY11" fmla="*/ 338554 h 338554"/>
                <a:gd name="connsiteX12" fmla="*/ 4002653 w 6003980"/>
                <a:gd name="connsiteY12" fmla="*/ 338554 h 338554"/>
                <a:gd name="connsiteX13" fmla="*/ 3335544 w 6003980"/>
                <a:gd name="connsiteY13" fmla="*/ 338554 h 338554"/>
                <a:gd name="connsiteX14" fmla="*/ 2728475 w 6003980"/>
                <a:gd name="connsiteY14" fmla="*/ 338554 h 338554"/>
                <a:gd name="connsiteX15" fmla="*/ 2001327 w 6003980"/>
                <a:gd name="connsiteY15" fmla="*/ 338554 h 338554"/>
                <a:gd name="connsiteX16" fmla="*/ 1394258 w 6003980"/>
                <a:gd name="connsiteY16" fmla="*/ 338554 h 338554"/>
                <a:gd name="connsiteX17" fmla="*/ 907268 w 6003980"/>
                <a:gd name="connsiteY17" fmla="*/ 338554 h 338554"/>
                <a:gd name="connsiteX18" fmla="*/ 0 w 6003980"/>
                <a:gd name="connsiteY18" fmla="*/ 338554 h 338554"/>
                <a:gd name="connsiteX19" fmla="*/ 0 w 6003980"/>
                <a:gd name="connsiteY19" fmla="*/ 0 h 3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03980" h="338554" fill="none" extrusionOk="0">
                  <a:moveTo>
                    <a:pt x="0" y="0"/>
                  </a:moveTo>
                  <a:cubicBezTo>
                    <a:pt x="193799" y="-8143"/>
                    <a:pt x="310605" y="24220"/>
                    <a:pt x="547029" y="0"/>
                  </a:cubicBezTo>
                  <a:cubicBezTo>
                    <a:pt x="783453" y="-24220"/>
                    <a:pt x="925370" y="161"/>
                    <a:pt x="1274178" y="0"/>
                  </a:cubicBezTo>
                  <a:cubicBezTo>
                    <a:pt x="1622986" y="-161"/>
                    <a:pt x="1754736" y="-16047"/>
                    <a:pt x="1881247" y="0"/>
                  </a:cubicBezTo>
                  <a:cubicBezTo>
                    <a:pt x="2007758" y="16047"/>
                    <a:pt x="2366423" y="-26579"/>
                    <a:pt x="2668436" y="0"/>
                  </a:cubicBezTo>
                  <a:cubicBezTo>
                    <a:pt x="2970449" y="26579"/>
                    <a:pt x="3102338" y="19690"/>
                    <a:pt x="3395584" y="0"/>
                  </a:cubicBezTo>
                  <a:cubicBezTo>
                    <a:pt x="3688830" y="-19690"/>
                    <a:pt x="3756112" y="12501"/>
                    <a:pt x="3942614" y="0"/>
                  </a:cubicBezTo>
                  <a:cubicBezTo>
                    <a:pt x="4129116" y="-12501"/>
                    <a:pt x="4337556" y="-30683"/>
                    <a:pt x="4729802" y="0"/>
                  </a:cubicBezTo>
                  <a:cubicBezTo>
                    <a:pt x="5122048" y="30683"/>
                    <a:pt x="5576585" y="59761"/>
                    <a:pt x="6003980" y="0"/>
                  </a:cubicBezTo>
                  <a:cubicBezTo>
                    <a:pt x="6004854" y="89187"/>
                    <a:pt x="5995499" y="220636"/>
                    <a:pt x="6003980" y="338554"/>
                  </a:cubicBezTo>
                  <a:cubicBezTo>
                    <a:pt x="5682862" y="313782"/>
                    <a:pt x="5594196" y="354215"/>
                    <a:pt x="5276831" y="338554"/>
                  </a:cubicBezTo>
                  <a:cubicBezTo>
                    <a:pt x="4959466" y="322893"/>
                    <a:pt x="4986205" y="320620"/>
                    <a:pt x="4729802" y="338554"/>
                  </a:cubicBezTo>
                  <a:cubicBezTo>
                    <a:pt x="4473399" y="356488"/>
                    <a:pt x="4334862" y="344148"/>
                    <a:pt x="4002653" y="338554"/>
                  </a:cubicBezTo>
                  <a:cubicBezTo>
                    <a:pt x="3670444" y="332960"/>
                    <a:pt x="3632167" y="368768"/>
                    <a:pt x="3335544" y="338554"/>
                  </a:cubicBezTo>
                  <a:cubicBezTo>
                    <a:pt x="3038921" y="308340"/>
                    <a:pt x="2990826" y="337267"/>
                    <a:pt x="2728475" y="338554"/>
                  </a:cubicBezTo>
                  <a:cubicBezTo>
                    <a:pt x="2466124" y="339841"/>
                    <a:pt x="2276820" y="365415"/>
                    <a:pt x="2001327" y="338554"/>
                  </a:cubicBezTo>
                  <a:cubicBezTo>
                    <a:pt x="1725834" y="311693"/>
                    <a:pt x="1614474" y="316782"/>
                    <a:pt x="1394258" y="338554"/>
                  </a:cubicBezTo>
                  <a:cubicBezTo>
                    <a:pt x="1174042" y="360326"/>
                    <a:pt x="1071523" y="321141"/>
                    <a:pt x="907268" y="338554"/>
                  </a:cubicBezTo>
                  <a:cubicBezTo>
                    <a:pt x="743013" y="355968"/>
                    <a:pt x="218082" y="341685"/>
                    <a:pt x="0" y="338554"/>
                  </a:cubicBezTo>
                  <a:cubicBezTo>
                    <a:pt x="-14832" y="213486"/>
                    <a:pt x="15557" y="90294"/>
                    <a:pt x="0" y="0"/>
                  </a:cubicBezTo>
                  <a:close/>
                </a:path>
                <a:path w="6003980" h="338554" stroke="0" extrusionOk="0">
                  <a:moveTo>
                    <a:pt x="0" y="0"/>
                  </a:moveTo>
                  <a:cubicBezTo>
                    <a:pt x="259086" y="4397"/>
                    <a:pt x="470166" y="27309"/>
                    <a:pt x="667109" y="0"/>
                  </a:cubicBezTo>
                  <a:cubicBezTo>
                    <a:pt x="864052" y="-27309"/>
                    <a:pt x="1050522" y="3841"/>
                    <a:pt x="1154098" y="0"/>
                  </a:cubicBezTo>
                  <a:cubicBezTo>
                    <a:pt x="1257674" y="-3841"/>
                    <a:pt x="1586077" y="-22073"/>
                    <a:pt x="1701128" y="0"/>
                  </a:cubicBezTo>
                  <a:cubicBezTo>
                    <a:pt x="1816179" y="22073"/>
                    <a:pt x="2094253" y="8795"/>
                    <a:pt x="2248157" y="0"/>
                  </a:cubicBezTo>
                  <a:cubicBezTo>
                    <a:pt x="2402061" y="-8795"/>
                    <a:pt x="2583312" y="-25263"/>
                    <a:pt x="2795186" y="0"/>
                  </a:cubicBezTo>
                  <a:cubicBezTo>
                    <a:pt x="3007060" y="25263"/>
                    <a:pt x="3335451" y="-13358"/>
                    <a:pt x="3522335" y="0"/>
                  </a:cubicBezTo>
                  <a:cubicBezTo>
                    <a:pt x="3709219" y="13358"/>
                    <a:pt x="3773085" y="16902"/>
                    <a:pt x="4009324" y="0"/>
                  </a:cubicBezTo>
                  <a:cubicBezTo>
                    <a:pt x="4245563" y="-16902"/>
                    <a:pt x="4417821" y="-1785"/>
                    <a:pt x="4616394" y="0"/>
                  </a:cubicBezTo>
                  <a:cubicBezTo>
                    <a:pt x="4814967" y="1785"/>
                    <a:pt x="4882893" y="-15305"/>
                    <a:pt x="5103383" y="0"/>
                  </a:cubicBezTo>
                  <a:cubicBezTo>
                    <a:pt x="5323873" y="15305"/>
                    <a:pt x="5612970" y="40207"/>
                    <a:pt x="6003980" y="0"/>
                  </a:cubicBezTo>
                  <a:cubicBezTo>
                    <a:pt x="5994638" y="110944"/>
                    <a:pt x="5990386" y="178059"/>
                    <a:pt x="6003980" y="338554"/>
                  </a:cubicBezTo>
                  <a:cubicBezTo>
                    <a:pt x="5665869" y="309293"/>
                    <a:pt x="5467037" y="329647"/>
                    <a:pt x="5216792" y="338554"/>
                  </a:cubicBezTo>
                  <a:cubicBezTo>
                    <a:pt x="4966547" y="347461"/>
                    <a:pt x="4770923" y="348592"/>
                    <a:pt x="4429603" y="338554"/>
                  </a:cubicBezTo>
                  <a:cubicBezTo>
                    <a:pt x="4088283" y="328516"/>
                    <a:pt x="4109901" y="364518"/>
                    <a:pt x="3822534" y="338554"/>
                  </a:cubicBezTo>
                  <a:cubicBezTo>
                    <a:pt x="3535167" y="312590"/>
                    <a:pt x="3363325" y="306020"/>
                    <a:pt x="3035345" y="338554"/>
                  </a:cubicBezTo>
                  <a:cubicBezTo>
                    <a:pt x="2707365" y="371088"/>
                    <a:pt x="2628584" y="345824"/>
                    <a:pt x="2308197" y="338554"/>
                  </a:cubicBezTo>
                  <a:cubicBezTo>
                    <a:pt x="1987810" y="331284"/>
                    <a:pt x="1788353" y="335964"/>
                    <a:pt x="1521008" y="338554"/>
                  </a:cubicBezTo>
                  <a:cubicBezTo>
                    <a:pt x="1253663" y="341144"/>
                    <a:pt x="1178826" y="337645"/>
                    <a:pt x="913939" y="338554"/>
                  </a:cubicBezTo>
                  <a:cubicBezTo>
                    <a:pt x="649052" y="339463"/>
                    <a:pt x="431832" y="294035"/>
                    <a:pt x="0" y="338554"/>
                  </a:cubicBezTo>
                  <a:cubicBezTo>
                    <a:pt x="14687" y="245210"/>
                    <a:pt x="10073" y="140118"/>
                    <a:pt x="0" y="0"/>
                  </a:cubicBezTo>
                  <a:close/>
                </a:path>
              </a:pathLst>
            </a:custGeom>
            <a:ln w="57150">
              <a:extLst>
                <a:ext uri="{C807C97D-BFC1-408E-A445-0C87EB9F89A2}">
                  <ask:lineSketchStyleProps xmlns:ask="http://schemas.microsoft.com/office/drawing/2018/sketchyshapes" sd="223995428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Model prediction system based on the handover state machine</a:t>
              </a: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613692E-A08A-41DA-B908-A6C23636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29793" y="24379"/>
              <a:ext cx="686626" cy="686626"/>
            </a:xfrm>
            <a:prstGeom prst="rect">
              <a:avLst/>
            </a:prstGeom>
          </p:spPr>
        </p:pic>
      </p:grpSp>
      <p:sp>
        <p:nvSpPr>
          <p:cNvPr id="50" name="Arrow: Down 49">
            <a:extLst>
              <a:ext uri="{FF2B5EF4-FFF2-40B4-BE49-F238E27FC236}">
                <a16:creationId xmlns:a16="http://schemas.microsoft.com/office/drawing/2014/main" id="{AF129626-2BC0-4A68-9DDB-5C599DC1CA86}"/>
              </a:ext>
            </a:extLst>
          </p:cNvPr>
          <p:cNvSpPr/>
          <p:nvPr/>
        </p:nvSpPr>
        <p:spPr>
          <a:xfrm>
            <a:off x="9368291" y="2997291"/>
            <a:ext cx="168246" cy="316653"/>
          </a:xfrm>
          <a:prstGeom prst="downArrow">
            <a:avLst>
              <a:gd name="adj1" fmla="val 45612"/>
              <a:gd name="adj2" fmla="val 63164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50AF90-A4EC-4D4B-9EAD-77ADAA86AC76}"/>
              </a:ext>
            </a:extLst>
          </p:cNvPr>
          <p:cNvSpPr txBox="1"/>
          <p:nvPr/>
        </p:nvSpPr>
        <p:spPr>
          <a:xfrm>
            <a:off x="8174247" y="3475809"/>
            <a:ext cx="163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handover type</a:t>
            </a:r>
            <a:r>
              <a:rPr lang="en-US" b="1"/>
              <a:t> </a:t>
            </a:r>
            <a:r>
              <a:rPr lang="en-US"/>
              <a:t>+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B9988-492E-49C4-86EC-95E678EE020C}"/>
              </a:ext>
            </a:extLst>
          </p:cNvPr>
          <p:cNvSpPr txBox="1"/>
          <p:nvPr/>
        </p:nvSpPr>
        <p:spPr>
          <a:xfrm>
            <a:off x="9709870" y="3475808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1FCE2-74C5-45A0-A2E6-15BE130A8C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3D68AC-28C6-4D13-903B-846D31838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797" y="1834884"/>
            <a:ext cx="4042405" cy="2053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D3FAF-1E6E-4C12-948D-BC3223CCB4B2}"/>
              </a:ext>
            </a:extLst>
          </p:cNvPr>
          <p:cNvSpPr txBox="1"/>
          <p:nvPr/>
        </p:nvSpPr>
        <p:spPr>
          <a:xfrm>
            <a:off x="4569917" y="4043416"/>
            <a:ext cx="305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69347"/>
                </a:solidFill>
              </a:rPr>
              <a:t>Applications act proactively</a:t>
            </a:r>
          </a:p>
        </p:txBody>
      </p:sp>
    </p:spTree>
    <p:extLst>
      <p:ext uri="{BB962C8B-B14F-4D97-AF65-F5344CB8AC3E}">
        <p14:creationId xmlns:p14="http://schemas.microsoft.com/office/powerpoint/2010/main" val="3190627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22A2B-5C6C-4546-9381-68F1165C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66" y="163414"/>
            <a:ext cx="9213991" cy="747519"/>
          </a:xfrm>
        </p:spPr>
        <p:txBody>
          <a:bodyPr>
            <a:noAutofit/>
          </a:bodyPr>
          <a:lstStyle/>
          <a:p>
            <a:r>
              <a:rPr lang="en-US" sz="2700" dirty="0"/>
              <a:t>16K Panoramic Video Streaming: A Case Study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C194B01-F09F-4508-8253-97DCE117A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3" r="36354" b="13909"/>
          <a:stretch/>
        </p:blipFill>
        <p:spPr>
          <a:xfrm>
            <a:off x="635195" y="1898842"/>
            <a:ext cx="4705893" cy="38876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B8E715-FB32-4FA1-86EB-8207DC2DA68A}"/>
              </a:ext>
            </a:extLst>
          </p:cNvPr>
          <p:cNvSpPr txBox="1"/>
          <p:nvPr/>
        </p:nvSpPr>
        <p:spPr>
          <a:xfrm>
            <a:off x="1952844" y="1136422"/>
            <a:ext cx="731601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 Pro" panose="020B0604030504040204" pitchFamily="34" charset="0"/>
              </a:rPr>
              <a:t>predicted handover fluctuation (</a:t>
            </a:r>
            <a:r>
              <a:rPr lang="en-US" b="1" dirty="0">
                <a:solidFill>
                  <a:srgbClr val="00B050"/>
                </a:solidFill>
                <a:latin typeface="Verdana Pro" panose="020B0604030504040204" pitchFamily="34" charset="0"/>
              </a:rPr>
              <a:t>score</a:t>
            </a:r>
            <a:r>
              <a:rPr lang="en-US" dirty="0">
                <a:latin typeface="Verdana Pro" panose="020B0604030504040204" pitchFamily="34" charset="0"/>
              </a:rPr>
              <a:t>) </a:t>
            </a:r>
            <a:r>
              <a:rPr lang="en-US" dirty="0">
                <a:latin typeface="Verdana Pro" panose="020B0604030504040204" pitchFamily="34" charset="0"/>
                <a:sym typeface="Wingdings" panose="05000000000000000000" pitchFamily="2" charset="2"/>
              </a:rPr>
              <a:t> correct ABR throughput estimation</a:t>
            </a:r>
            <a:endParaRPr lang="en-US" dirty="0">
              <a:latin typeface="Verdana Pro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B4DD5B-BAEC-446B-A038-0F00B49743F4}"/>
              </a:ext>
            </a:extLst>
          </p:cNvPr>
          <p:cNvSpPr/>
          <p:nvPr/>
        </p:nvSpPr>
        <p:spPr>
          <a:xfrm>
            <a:off x="1520456" y="2016359"/>
            <a:ext cx="1807534" cy="309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1CCA6B-2D01-4942-9B80-8740B48DE316}"/>
              </a:ext>
            </a:extLst>
          </p:cNvPr>
          <p:cNvSpPr/>
          <p:nvPr/>
        </p:nvSpPr>
        <p:spPr>
          <a:xfrm>
            <a:off x="3327990" y="2718108"/>
            <a:ext cx="1935126" cy="239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</a:t>
            </a:r>
          </a:p>
        </p:txBody>
      </p:sp>
      <p:pic>
        <p:nvPicPr>
          <p:cNvPr id="10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27971CDA-6F4A-405E-912B-C56870D95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89" b="13471"/>
          <a:stretch/>
        </p:blipFill>
        <p:spPr>
          <a:xfrm>
            <a:off x="6603155" y="1898842"/>
            <a:ext cx="5331414" cy="3887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782010-BA3A-492C-B90C-90350DFD563C}"/>
              </a:ext>
            </a:extLst>
          </p:cNvPr>
          <p:cNvSpPr/>
          <p:nvPr/>
        </p:nvSpPr>
        <p:spPr>
          <a:xfrm>
            <a:off x="7479582" y="2016359"/>
            <a:ext cx="4309005" cy="88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fastMPC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D4E3DA-B489-410A-9C1B-3EAC01E53B79}"/>
              </a:ext>
            </a:extLst>
          </p:cNvPr>
          <p:cNvSpPr/>
          <p:nvPr/>
        </p:nvSpPr>
        <p:spPr>
          <a:xfrm>
            <a:off x="7462223" y="3122880"/>
            <a:ext cx="4326364" cy="88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robustMPC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C45294-1C29-42BA-A3BE-01E8CA7932AF}"/>
              </a:ext>
            </a:extLst>
          </p:cNvPr>
          <p:cNvSpPr/>
          <p:nvPr/>
        </p:nvSpPr>
        <p:spPr>
          <a:xfrm>
            <a:off x="7470902" y="4194411"/>
            <a:ext cx="4326364" cy="88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Rate-Based (RB)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94A4EBD-C90C-43E5-A827-F26AE40BCB0D}"/>
              </a:ext>
            </a:extLst>
          </p:cNvPr>
          <p:cNvSpPr/>
          <p:nvPr/>
        </p:nvSpPr>
        <p:spPr>
          <a:xfrm rot="20708179">
            <a:off x="2328530" y="3175675"/>
            <a:ext cx="1137684" cy="506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08D95EA-B042-4395-B5B0-621A5A301536}"/>
              </a:ext>
            </a:extLst>
          </p:cNvPr>
          <p:cNvSpPr/>
          <p:nvPr/>
        </p:nvSpPr>
        <p:spPr>
          <a:xfrm rot="20208347">
            <a:off x="5021420" y="5317180"/>
            <a:ext cx="229452" cy="505217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68CC3B-E880-488F-B382-966B85DE3A0B}"/>
              </a:ext>
            </a:extLst>
          </p:cNvPr>
          <p:cNvGrpSpPr/>
          <p:nvPr/>
        </p:nvGrpSpPr>
        <p:grpSpPr>
          <a:xfrm>
            <a:off x="8915" y="5740704"/>
            <a:ext cx="7810377" cy="641103"/>
            <a:chOff x="8915" y="5740704"/>
            <a:chExt cx="7810377" cy="6411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A6DA68-2C24-4CDF-915D-70529FBF483E}"/>
                </a:ext>
              </a:extLst>
            </p:cNvPr>
            <p:cNvSpPr txBox="1"/>
            <p:nvPr/>
          </p:nvSpPr>
          <p:spPr>
            <a:xfrm>
              <a:off x="357392" y="6043253"/>
              <a:ext cx="7461900" cy="338554"/>
            </a:xfrm>
            <a:custGeom>
              <a:avLst/>
              <a:gdLst>
                <a:gd name="connsiteX0" fmla="*/ 0 w 7461900"/>
                <a:gd name="connsiteY0" fmla="*/ 0 h 338554"/>
                <a:gd name="connsiteX1" fmla="*/ 752974 w 7461900"/>
                <a:gd name="connsiteY1" fmla="*/ 0 h 338554"/>
                <a:gd name="connsiteX2" fmla="*/ 1282090 w 7461900"/>
                <a:gd name="connsiteY2" fmla="*/ 0 h 338554"/>
                <a:gd name="connsiteX3" fmla="*/ 1811207 w 7461900"/>
                <a:gd name="connsiteY3" fmla="*/ 0 h 338554"/>
                <a:gd name="connsiteX4" fmla="*/ 2489561 w 7461900"/>
                <a:gd name="connsiteY4" fmla="*/ 0 h 338554"/>
                <a:gd name="connsiteX5" fmla="*/ 3242535 w 7461900"/>
                <a:gd name="connsiteY5" fmla="*/ 0 h 338554"/>
                <a:gd name="connsiteX6" fmla="*/ 3771651 w 7461900"/>
                <a:gd name="connsiteY6" fmla="*/ 0 h 338554"/>
                <a:gd name="connsiteX7" fmla="*/ 4300768 w 7461900"/>
                <a:gd name="connsiteY7" fmla="*/ 0 h 338554"/>
                <a:gd name="connsiteX8" fmla="*/ 5128360 w 7461900"/>
                <a:gd name="connsiteY8" fmla="*/ 0 h 338554"/>
                <a:gd name="connsiteX9" fmla="*/ 5732096 w 7461900"/>
                <a:gd name="connsiteY9" fmla="*/ 0 h 338554"/>
                <a:gd name="connsiteX10" fmla="*/ 6261212 w 7461900"/>
                <a:gd name="connsiteY10" fmla="*/ 0 h 338554"/>
                <a:gd name="connsiteX11" fmla="*/ 6864948 w 7461900"/>
                <a:gd name="connsiteY11" fmla="*/ 0 h 338554"/>
                <a:gd name="connsiteX12" fmla="*/ 7461900 w 7461900"/>
                <a:gd name="connsiteY12" fmla="*/ 0 h 338554"/>
                <a:gd name="connsiteX13" fmla="*/ 7461900 w 7461900"/>
                <a:gd name="connsiteY13" fmla="*/ 338554 h 338554"/>
                <a:gd name="connsiteX14" fmla="*/ 6708926 w 7461900"/>
                <a:gd name="connsiteY14" fmla="*/ 338554 h 338554"/>
                <a:gd name="connsiteX15" fmla="*/ 6179810 w 7461900"/>
                <a:gd name="connsiteY15" fmla="*/ 338554 h 338554"/>
                <a:gd name="connsiteX16" fmla="*/ 5725312 w 7461900"/>
                <a:gd name="connsiteY16" fmla="*/ 338554 h 338554"/>
                <a:gd name="connsiteX17" fmla="*/ 5196196 w 7461900"/>
                <a:gd name="connsiteY17" fmla="*/ 338554 h 338554"/>
                <a:gd name="connsiteX18" fmla="*/ 4368603 w 7461900"/>
                <a:gd name="connsiteY18" fmla="*/ 338554 h 338554"/>
                <a:gd name="connsiteX19" fmla="*/ 3690249 w 7461900"/>
                <a:gd name="connsiteY19" fmla="*/ 338554 h 338554"/>
                <a:gd name="connsiteX20" fmla="*/ 3086513 w 7461900"/>
                <a:gd name="connsiteY20" fmla="*/ 338554 h 338554"/>
                <a:gd name="connsiteX21" fmla="*/ 2408159 w 7461900"/>
                <a:gd name="connsiteY21" fmla="*/ 338554 h 338554"/>
                <a:gd name="connsiteX22" fmla="*/ 1655185 w 7461900"/>
                <a:gd name="connsiteY22" fmla="*/ 338554 h 338554"/>
                <a:gd name="connsiteX23" fmla="*/ 1051450 w 7461900"/>
                <a:gd name="connsiteY23" fmla="*/ 338554 h 338554"/>
                <a:gd name="connsiteX24" fmla="*/ 0 w 7461900"/>
                <a:gd name="connsiteY24" fmla="*/ 338554 h 338554"/>
                <a:gd name="connsiteX25" fmla="*/ 0 w 7461900"/>
                <a:gd name="connsiteY25" fmla="*/ 0 h 3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461900" h="338554" fill="none" extrusionOk="0">
                  <a:moveTo>
                    <a:pt x="0" y="0"/>
                  </a:moveTo>
                  <a:cubicBezTo>
                    <a:pt x="222854" y="9589"/>
                    <a:pt x="470469" y="-20799"/>
                    <a:pt x="752974" y="0"/>
                  </a:cubicBezTo>
                  <a:cubicBezTo>
                    <a:pt x="1035479" y="20799"/>
                    <a:pt x="1035024" y="-2749"/>
                    <a:pt x="1282090" y="0"/>
                  </a:cubicBezTo>
                  <a:cubicBezTo>
                    <a:pt x="1529156" y="2749"/>
                    <a:pt x="1580484" y="-13511"/>
                    <a:pt x="1811207" y="0"/>
                  </a:cubicBezTo>
                  <a:cubicBezTo>
                    <a:pt x="2041930" y="13511"/>
                    <a:pt x="2248739" y="7417"/>
                    <a:pt x="2489561" y="0"/>
                  </a:cubicBezTo>
                  <a:cubicBezTo>
                    <a:pt x="2730383" y="-7417"/>
                    <a:pt x="2982861" y="-18793"/>
                    <a:pt x="3242535" y="0"/>
                  </a:cubicBezTo>
                  <a:cubicBezTo>
                    <a:pt x="3502209" y="18793"/>
                    <a:pt x="3547281" y="6364"/>
                    <a:pt x="3771651" y="0"/>
                  </a:cubicBezTo>
                  <a:cubicBezTo>
                    <a:pt x="3996021" y="-6364"/>
                    <a:pt x="4087815" y="-26150"/>
                    <a:pt x="4300768" y="0"/>
                  </a:cubicBezTo>
                  <a:cubicBezTo>
                    <a:pt x="4513721" y="26150"/>
                    <a:pt x="4883713" y="-6044"/>
                    <a:pt x="5128360" y="0"/>
                  </a:cubicBezTo>
                  <a:cubicBezTo>
                    <a:pt x="5373007" y="6044"/>
                    <a:pt x="5526648" y="-16756"/>
                    <a:pt x="5732096" y="0"/>
                  </a:cubicBezTo>
                  <a:cubicBezTo>
                    <a:pt x="5937544" y="16756"/>
                    <a:pt x="6083078" y="3394"/>
                    <a:pt x="6261212" y="0"/>
                  </a:cubicBezTo>
                  <a:cubicBezTo>
                    <a:pt x="6439346" y="-3394"/>
                    <a:pt x="6682438" y="136"/>
                    <a:pt x="6864948" y="0"/>
                  </a:cubicBezTo>
                  <a:cubicBezTo>
                    <a:pt x="7047458" y="-136"/>
                    <a:pt x="7297282" y="26303"/>
                    <a:pt x="7461900" y="0"/>
                  </a:cubicBezTo>
                  <a:cubicBezTo>
                    <a:pt x="7450326" y="105214"/>
                    <a:pt x="7450744" y="236312"/>
                    <a:pt x="7461900" y="338554"/>
                  </a:cubicBezTo>
                  <a:cubicBezTo>
                    <a:pt x="7279586" y="364833"/>
                    <a:pt x="6983022" y="335377"/>
                    <a:pt x="6708926" y="338554"/>
                  </a:cubicBezTo>
                  <a:cubicBezTo>
                    <a:pt x="6434830" y="341731"/>
                    <a:pt x="6317983" y="319501"/>
                    <a:pt x="6179810" y="338554"/>
                  </a:cubicBezTo>
                  <a:cubicBezTo>
                    <a:pt x="6041637" y="357607"/>
                    <a:pt x="5908615" y="355496"/>
                    <a:pt x="5725312" y="338554"/>
                  </a:cubicBezTo>
                  <a:cubicBezTo>
                    <a:pt x="5542009" y="321612"/>
                    <a:pt x="5327321" y="317020"/>
                    <a:pt x="5196196" y="338554"/>
                  </a:cubicBezTo>
                  <a:cubicBezTo>
                    <a:pt x="5065071" y="360088"/>
                    <a:pt x="4674755" y="317156"/>
                    <a:pt x="4368603" y="338554"/>
                  </a:cubicBezTo>
                  <a:cubicBezTo>
                    <a:pt x="4062451" y="359952"/>
                    <a:pt x="3985479" y="342514"/>
                    <a:pt x="3690249" y="338554"/>
                  </a:cubicBezTo>
                  <a:cubicBezTo>
                    <a:pt x="3395019" y="334594"/>
                    <a:pt x="3231141" y="343519"/>
                    <a:pt x="3086513" y="338554"/>
                  </a:cubicBezTo>
                  <a:cubicBezTo>
                    <a:pt x="2941885" y="333589"/>
                    <a:pt x="2594776" y="319515"/>
                    <a:pt x="2408159" y="338554"/>
                  </a:cubicBezTo>
                  <a:cubicBezTo>
                    <a:pt x="2221542" y="357593"/>
                    <a:pt x="1897482" y="301336"/>
                    <a:pt x="1655185" y="338554"/>
                  </a:cubicBezTo>
                  <a:cubicBezTo>
                    <a:pt x="1412888" y="375772"/>
                    <a:pt x="1211430" y="324955"/>
                    <a:pt x="1051450" y="338554"/>
                  </a:cubicBezTo>
                  <a:cubicBezTo>
                    <a:pt x="891470" y="352153"/>
                    <a:pt x="470597" y="301166"/>
                    <a:pt x="0" y="338554"/>
                  </a:cubicBezTo>
                  <a:cubicBezTo>
                    <a:pt x="-14320" y="240654"/>
                    <a:pt x="-2311" y="129577"/>
                    <a:pt x="0" y="0"/>
                  </a:cubicBezTo>
                  <a:close/>
                </a:path>
                <a:path w="7461900" h="338554" stroke="0" extrusionOk="0">
                  <a:moveTo>
                    <a:pt x="0" y="0"/>
                  </a:moveTo>
                  <a:cubicBezTo>
                    <a:pt x="308700" y="-38488"/>
                    <a:pt x="430652" y="17570"/>
                    <a:pt x="827593" y="0"/>
                  </a:cubicBezTo>
                  <a:cubicBezTo>
                    <a:pt x="1224534" y="-17570"/>
                    <a:pt x="1141563" y="-15677"/>
                    <a:pt x="1282090" y="0"/>
                  </a:cubicBezTo>
                  <a:cubicBezTo>
                    <a:pt x="1422617" y="15677"/>
                    <a:pt x="1924682" y="20518"/>
                    <a:pt x="2109683" y="0"/>
                  </a:cubicBezTo>
                  <a:cubicBezTo>
                    <a:pt x="2294684" y="-20518"/>
                    <a:pt x="2517100" y="14508"/>
                    <a:pt x="2638799" y="0"/>
                  </a:cubicBezTo>
                  <a:cubicBezTo>
                    <a:pt x="2760498" y="-14508"/>
                    <a:pt x="3145879" y="12015"/>
                    <a:pt x="3317154" y="0"/>
                  </a:cubicBezTo>
                  <a:cubicBezTo>
                    <a:pt x="3488430" y="-12015"/>
                    <a:pt x="3557452" y="-7997"/>
                    <a:pt x="3771651" y="0"/>
                  </a:cubicBezTo>
                  <a:cubicBezTo>
                    <a:pt x="3985850" y="7997"/>
                    <a:pt x="4126407" y="-14073"/>
                    <a:pt x="4450006" y="0"/>
                  </a:cubicBezTo>
                  <a:cubicBezTo>
                    <a:pt x="4773605" y="14073"/>
                    <a:pt x="4838901" y="37175"/>
                    <a:pt x="5202979" y="0"/>
                  </a:cubicBezTo>
                  <a:cubicBezTo>
                    <a:pt x="5567057" y="-37175"/>
                    <a:pt x="5737203" y="7797"/>
                    <a:pt x="5881334" y="0"/>
                  </a:cubicBezTo>
                  <a:cubicBezTo>
                    <a:pt x="6025465" y="-7797"/>
                    <a:pt x="6191732" y="19837"/>
                    <a:pt x="6410450" y="0"/>
                  </a:cubicBezTo>
                  <a:cubicBezTo>
                    <a:pt x="6629168" y="-19837"/>
                    <a:pt x="7169100" y="21904"/>
                    <a:pt x="7461900" y="0"/>
                  </a:cubicBezTo>
                  <a:cubicBezTo>
                    <a:pt x="7464164" y="118862"/>
                    <a:pt x="7465722" y="267445"/>
                    <a:pt x="7461900" y="338554"/>
                  </a:cubicBezTo>
                  <a:cubicBezTo>
                    <a:pt x="7242431" y="323211"/>
                    <a:pt x="7091358" y="319376"/>
                    <a:pt x="6932783" y="338554"/>
                  </a:cubicBezTo>
                  <a:cubicBezTo>
                    <a:pt x="6774208" y="357732"/>
                    <a:pt x="6557235" y="330618"/>
                    <a:pt x="6403667" y="338554"/>
                  </a:cubicBezTo>
                  <a:cubicBezTo>
                    <a:pt x="6250099" y="346490"/>
                    <a:pt x="5831150" y="353258"/>
                    <a:pt x="5576074" y="338554"/>
                  </a:cubicBezTo>
                  <a:cubicBezTo>
                    <a:pt x="5320998" y="323850"/>
                    <a:pt x="5183352" y="333028"/>
                    <a:pt x="4897720" y="338554"/>
                  </a:cubicBezTo>
                  <a:cubicBezTo>
                    <a:pt x="4612088" y="344080"/>
                    <a:pt x="4455254" y="313170"/>
                    <a:pt x="4293984" y="338554"/>
                  </a:cubicBezTo>
                  <a:cubicBezTo>
                    <a:pt x="4132714" y="363938"/>
                    <a:pt x="4005355" y="349803"/>
                    <a:pt x="3839487" y="338554"/>
                  </a:cubicBezTo>
                  <a:cubicBezTo>
                    <a:pt x="3673619" y="327305"/>
                    <a:pt x="3275291" y="377011"/>
                    <a:pt x="3011894" y="338554"/>
                  </a:cubicBezTo>
                  <a:cubicBezTo>
                    <a:pt x="2748497" y="300097"/>
                    <a:pt x="2678426" y="327296"/>
                    <a:pt x="2557397" y="338554"/>
                  </a:cubicBezTo>
                  <a:cubicBezTo>
                    <a:pt x="2436368" y="349812"/>
                    <a:pt x="2054889" y="335848"/>
                    <a:pt x="1879042" y="338554"/>
                  </a:cubicBezTo>
                  <a:cubicBezTo>
                    <a:pt x="1703196" y="341260"/>
                    <a:pt x="1504619" y="356035"/>
                    <a:pt x="1275307" y="338554"/>
                  </a:cubicBezTo>
                  <a:cubicBezTo>
                    <a:pt x="1045995" y="321073"/>
                    <a:pt x="984609" y="347993"/>
                    <a:pt x="820809" y="338554"/>
                  </a:cubicBezTo>
                  <a:cubicBezTo>
                    <a:pt x="657009" y="329115"/>
                    <a:pt x="324159" y="353512"/>
                    <a:pt x="0" y="338554"/>
                  </a:cubicBezTo>
                  <a:cubicBezTo>
                    <a:pt x="4458" y="230317"/>
                    <a:pt x="-12796" y="140077"/>
                    <a:pt x="0" y="0"/>
                  </a:cubicBezTo>
                  <a:close/>
                </a:path>
              </a:pathLst>
            </a:custGeom>
            <a:ln w="57150">
              <a:extLst>
                <a:ext uri="{C807C97D-BFC1-408E-A445-0C87EB9F89A2}">
                  <ask:lineSketchStyleProps xmlns:ask="http://schemas.microsoft.com/office/drawing/2018/sketchyshapes" sd="38930641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Verdana Pro" panose="020B0604030504040204" pitchFamily="34" charset="0"/>
                </a:rPr>
                <a:t>Prognos</a:t>
              </a:r>
              <a:r>
                <a:rPr lang="en-US" sz="1600" dirty="0">
                  <a:latin typeface="Verdana Pro" panose="020B0604030504040204" pitchFamily="34" charset="0"/>
                </a:rPr>
                <a:t> helps improve ABR throughput estimation during handovers</a:t>
              </a:r>
            </a:p>
          </p:txBody>
        </p:sp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E6B7F39-990D-4D53-ACCE-D040BDEDE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5" y="5740704"/>
              <a:ext cx="500703" cy="50070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65DE501-77E6-4FBA-9A11-E81838506B4C}"/>
              </a:ext>
            </a:extLst>
          </p:cNvPr>
          <p:cNvSpPr txBox="1"/>
          <p:nvPr/>
        </p:nvSpPr>
        <p:spPr>
          <a:xfrm>
            <a:off x="7819292" y="2823364"/>
            <a:ext cx="3698449" cy="33855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Verdana Pro" panose="020B0604030504040204" pitchFamily="34" charset="0"/>
              </a:rPr>
              <a:t>34.6% to 58.6% reduction in stall</a:t>
            </a:r>
          </a:p>
        </p:txBody>
      </p:sp>
    </p:spTree>
    <p:extLst>
      <p:ext uri="{BB962C8B-B14F-4D97-AF65-F5344CB8AC3E}">
        <p14:creationId xmlns:p14="http://schemas.microsoft.com/office/powerpoint/2010/main" val="389184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3" grpId="0" animBg="1"/>
      <p:bldP spid="3" grpId="1" animBg="1"/>
      <p:bldP spid="7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2430695" y="81688"/>
            <a:ext cx="6937711" cy="73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dirty="0"/>
              <a:t>Key Findings and Takeaways</a:t>
            </a:r>
            <a:endParaRPr dirty="0"/>
          </a:p>
        </p:txBody>
      </p: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58140" y="1084151"/>
            <a:ext cx="11675719" cy="521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Verdana Pro" panose="020B0604020202020204" pitchFamily="34" charset="0"/>
              </a:rPr>
              <a:t>Application QoE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5G handovers exert far </a:t>
            </a:r>
            <a:r>
              <a:rPr lang="en-US" sz="1800" i="1" dirty="0">
                <a:latin typeface="Verdana Pro" panose="020B0604020202020204" pitchFamily="34" charset="0"/>
              </a:rPr>
              <a:t>severe impact</a:t>
            </a:r>
            <a:r>
              <a:rPr lang="en-US" sz="1800" dirty="0">
                <a:latin typeface="Verdana Pro" panose="020B0604020202020204" pitchFamily="34" charset="0"/>
              </a:rPr>
              <a:t> on QoE than their 4G counterparts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The severity is determined by radio technology, frequency band, architecture, and mode</a:t>
            </a:r>
          </a:p>
          <a:p>
            <a:pPr marL="520700" indent="-342900">
              <a:lnSpc>
                <a:spcPct val="110000"/>
              </a:lnSpc>
              <a:spcBef>
                <a:spcPts val="0"/>
              </a:spcBef>
            </a:pPr>
            <a:endParaRPr lang="en-US" sz="1800" dirty="0">
              <a:latin typeface="Verdana Pro" panose="020B0604020202020204" pitchFamily="34" charset="0"/>
            </a:endParaRPr>
          </a:p>
          <a:p>
            <a:pPr marL="1778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70C0"/>
                </a:solidFill>
                <a:latin typeface="Verdana Pro" panose="020B0604020202020204" pitchFamily="34" charset="0"/>
              </a:rPr>
              <a:t>5G handover characteristics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Interactions b/w 4G and 5G radios significantly </a:t>
            </a:r>
            <a:r>
              <a:rPr lang="en-US" sz="1800" i="1" dirty="0">
                <a:latin typeface="Verdana Pro" panose="020B0604020202020204" pitchFamily="34" charset="0"/>
              </a:rPr>
              <a:t>increase handover duration</a:t>
            </a:r>
            <a:r>
              <a:rPr lang="en-US" sz="1800" dirty="0">
                <a:latin typeface="Verdana Pro" panose="020B0604020202020204" pitchFamily="34" charset="0"/>
              </a:rPr>
              <a:t> in 5G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Handover energy consumption is </a:t>
            </a:r>
            <a:r>
              <a:rPr lang="en-US" sz="1800" i="1" dirty="0">
                <a:latin typeface="Verdana Pro" panose="020B0604020202020204" pitchFamily="34" charset="0"/>
              </a:rPr>
              <a:t>non-trivial</a:t>
            </a:r>
            <a:r>
              <a:rPr lang="en-US" sz="1800" dirty="0">
                <a:latin typeface="Verdana Pro" panose="020B0604020202020204" pitchFamily="34" charset="0"/>
              </a:rPr>
              <a:t> in 5G due to high signaling overheads</a:t>
            </a:r>
          </a:p>
          <a:p>
            <a:pPr marL="520700" indent="-342900">
              <a:lnSpc>
                <a:spcPct val="110000"/>
              </a:lnSpc>
              <a:spcBef>
                <a:spcPts val="0"/>
              </a:spcBef>
            </a:pPr>
            <a:endParaRPr lang="en-US" sz="1800" dirty="0">
              <a:latin typeface="Verdana Pro" panose="020B0604020202020204" pitchFamily="34" charset="0"/>
            </a:endParaRPr>
          </a:p>
          <a:p>
            <a:pPr marL="1778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latin typeface="Verdana Pro" panose="020B0604020202020204" pitchFamily="34" charset="0"/>
              </a:rPr>
              <a:t>Key mobility issues in 5G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Consider the overall handover sequence for 5G </a:t>
            </a:r>
            <a:r>
              <a:rPr lang="en-US" sz="1800" dirty="0">
                <a:latin typeface="Verdana Pro" panose="020B0604020202020204" pitchFamily="34" charset="0"/>
                <a:sym typeface="Wingdings" panose="05000000000000000000" pitchFamily="2" charset="2"/>
              </a:rPr>
              <a:t> 5G handovers to improve </a:t>
            </a:r>
            <a:r>
              <a:rPr lang="en-US" sz="1800" i="1" dirty="0">
                <a:latin typeface="Verdana Pro" panose="020B0604020202020204" pitchFamily="34" charset="0"/>
                <a:sym typeface="Wingdings" panose="05000000000000000000" pitchFamily="2" charset="2"/>
              </a:rPr>
              <a:t>performance</a:t>
            </a:r>
            <a:endParaRPr lang="en-US" sz="1800" i="1" dirty="0">
              <a:latin typeface="Verdana Pro" panose="020B0604020202020204" pitchFamily="34" charset="0"/>
            </a:endParaRP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Consider the 4G/5G antenna co-locations to reduce </a:t>
            </a:r>
            <a:r>
              <a:rPr lang="en-US" sz="1800" i="1" dirty="0">
                <a:latin typeface="Verdana Pro" panose="020B0604020202020204" pitchFamily="34" charset="0"/>
              </a:rPr>
              <a:t>handover duration</a:t>
            </a:r>
          </a:p>
          <a:p>
            <a:pPr marL="520700" indent="-342900">
              <a:lnSpc>
                <a:spcPct val="110000"/>
              </a:lnSpc>
              <a:spcBef>
                <a:spcPts val="0"/>
              </a:spcBef>
            </a:pPr>
            <a:endParaRPr lang="en-US" sz="1800" dirty="0">
              <a:latin typeface="Verdana Pro" panose="020B0604020202020204" pitchFamily="34" charset="0"/>
            </a:endParaRPr>
          </a:p>
          <a:p>
            <a:pPr marL="1778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B050"/>
                </a:solidFill>
                <a:latin typeface="Verdana Pro" panose="020B0604020202020204" pitchFamily="34" charset="0"/>
              </a:rPr>
              <a:t>Handover prediction</a:t>
            </a:r>
            <a:r>
              <a:rPr lang="en-US" sz="1800" dirty="0">
                <a:latin typeface="Verdana Pro" panose="020B0604020202020204" pitchFamily="34" charset="0"/>
              </a:rPr>
              <a:t> 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1" i="1" dirty="0">
                <a:latin typeface="Verdana Pro" panose="020B0604020202020204" pitchFamily="34" charset="0"/>
              </a:rPr>
              <a:t>Prognos</a:t>
            </a:r>
            <a:r>
              <a:rPr lang="en-US" sz="1800" i="1" dirty="0">
                <a:latin typeface="Verdana Pro" panose="020B0604020202020204" pitchFamily="34" charset="0"/>
              </a:rPr>
              <a:t> </a:t>
            </a:r>
            <a:r>
              <a:rPr lang="en-US" sz="1800" dirty="0">
                <a:latin typeface="Verdana Pro" panose="020B0604020202020204" pitchFamily="34" charset="0"/>
              </a:rPr>
              <a:t>is an on-device solution, and works with any 3GPP-compliant 4G/5G deployment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It </a:t>
            </a:r>
            <a:r>
              <a:rPr lang="en-US" sz="1800" i="1" dirty="0">
                <a:latin typeface="Verdana Pro" panose="020B0604020202020204" pitchFamily="34" charset="0"/>
              </a:rPr>
              <a:t>outperforms</a:t>
            </a:r>
            <a:r>
              <a:rPr lang="en-US" sz="1800" dirty="0">
                <a:latin typeface="Verdana Pro" panose="020B0604020202020204" pitchFamily="34" charset="0"/>
              </a:rPr>
              <a:t> existing handover prediction methods in our evaluation</a:t>
            </a:r>
          </a:p>
          <a:p>
            <a:pPr marL="9779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Verdana Pro" panose="020B0604020202020204" pitchFamily="34" charset="0"/>
              </a:rPr>
              <a:t>It improves the QoE for </a:t>
            </a:r>
            <a:r>
              <a:rPr lang="en-US" sz="1800" i="1" dirty="0">
                <a:latin typeface="Verdana Pro" panose="020B0604020202020204" pitchFamily="34" charset="0"/>
              </a:rPr>
              <a:t>16K panoramic video streaming </a:t>
            </a:r>
            <a:r>
              <a:rPr lang="en-US" sz="1800" dirty="0">
                <a:latin typeface="Verdana Pro" panose="020B0604020202020204" pitchFamily="34" charset="0"/>
              </a:rPr>
              <a:t>and </a:t>
            </a:r>
            <a:r>
              <a:rPr lang="en-US" sz="1800" i="1" dirty="0">
                <a:latin typeface="Verdana Pro" panose="020B0604020202020204" pitchFamily="34" charset="0"/>
              </a:rPr>
              <a:t>volumetric video streaming</a:t>
            </a:r>
            <a:endParaRPr lang="en-US" sz="1800" dirty="0">
              <a:latin typeface="Verdana Pro" panose="020B0604020202020204" pitchFamily="34" charset="0"/>
            </a:endParaRPr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7AE2-BC63-45ED-B820-4B1F5C0151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FD79F-25CB-4755-B056-F16625272D70}"/>
              </a:ext>
            </a:extLst>
          </p:cNvPr>
          <p:cNvSpPr txBox="1"/>
          <p:nvPr/>
        </p:nvSpPr>
        <p:spPr>
          <a:xfrm>
            <a:off x="2517062" y="105155"/>
            <a:ext cx="7405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Verdana Pro" panose="020B0604030504040204" pitchFamily="34" charset="0"/>
              </a:rPr>
              <a:t>A comprehensive measurement study of mobility management in 5G cellular networks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7C2816-3AD8-4D39-B66A-10ABF9DC0FC5}"/>
              </a:ext>
            </a:extLst>
          </p:cNvPr>
          <p:cNvGrpSpPr/>
          <p:nvPr/>
        </p:nvGrpSpPr>
        <p:grpSpPr>
          <a:xfrm>
            <a:off x="104998" y="3596274"/>
            <a:ext cx="11982004" cy="1420985"/>
            <a:chOff x="104998" y="3596274"/>
            <a:chExt cx="11982004" cy="142098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9AC43FB-F19D-47F4-8484-13B9AF6F0682}"/>
                </a:ext>
              </a:extLst>
            </p:cNvPr>
            <p:cNvGrpSpPr/>
            <p:nvPr/>
          </p:nvGrpSpPr>
          <p:grpSpPr>
            <a:xfrm>
              <a:off x="1323724" y="3611309"/>
              <a:ext cx="1008384" cy="1393634"/>
              <a:chOff x="13292" y="-6514"/>
              <a:chExt cx="1008384" cy="1393634"/>
            </a:xfrm>
          </p:grpSpPr>
          <p:pic>
            <p:nvPicPr>
              <p:cNvPr id="38" name="Picture 37" descr="A person standing in front of a mirror posing for the camera&#10;&#10;Description automatically generated">
                <a:extLst>
                  <a:ext uri="{FF2B5EF4-FFF2-40B4-BE49-F238E27FC236}">
                    <a16:creationId xmlns:a16="http://schemas.microsoft.com/office/drawing/2014/main" id="{BFCAFD67-8ACB-435A-B9CE-6D4D17732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92" y="-6514"/>
                <a:ext cx="1008384" cy="100584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2D50B6B-F9EC-4FA3-B2FC-B89BF271C22B}"/>
                  </a:ext>
                </a:extLst>
              </p:cNvPr>
              <p:cNvSpPr txBox="1"/>
              <p:nvPr/>
            </p:nvSpPr>
            <p:spPr>
              <a:xfrm>
                <a:off x="35621" y="987010"/>
                <a:ext cx="9637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Arvind 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Narayanan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26E7C-AA10-4DDD-8144-C85631F0187A}"/>
                </a:ext>
              </a:extLst>
            </p:cNvPr>
            <p:cNvGrpSpPr/>
            <p:nvPr/>
          </p:nvGrpSpPr>
          <p:grpSpPr>
            <a:xfrm>
              <a:off x="11081162" y="3609590"/>
              <a:ext cx="1005840" cy="1393634"/>
              <a:chOff x="11168672" y="-6514"/>
              <a:chExt cx="1005840" cy="13936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19258A5-A7E2-4FC8-A559-0B4DEC2EA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1168672" y="-6514"/>
                <a:ext cx="1005840" cy="100584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32259F-FFE5-4879-BCFB-E9CD3A3DAF11}"/>
                  </a:ext>
                </a:extLst>
              </p:cNvPr>
              <p:cNvSpPr txBox="1"/>
              <p:nvPr/>
            </p:nvSpPr>
            <p:spPr>
              <a:xfrm>
                <a:off x="11356441" y="987010"/>
                <a:ext cx="6303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Zhi-Li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Zhang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4660B8F-80FF-47BA-80CD-DF56AC4A983C}"/>
                </a:ext>
              </a:extLst>
            </p:cNvPr>
            <p:cNvGrpSpPr/>
            <p:nvPr/>
          </p:nvGrpSpPr>
          <p:grpSpPr>
            <a:xfrm>
              <a:off x="2544994" y="3607871"/>
              <a:ext cx="1008383" cy="1393634"/>
              <a:chOff x="2046095" y="-6514"/>
              <a:chExt cx="1008383" cy="1393634"/>
            </a:xfrm>
          </p:grpSpPr>
          <p:pic>
            <p:nvPicPr>
              <p:cNvPr id="47" name="Picture 46" descr="A person wearing glasses&#10;&#10;Description automatically generated with medium confidence">
                <a:extLst>
                  <a:ext uri="{FF2B5EF4-FFF2-40B4-BE49-F238E27FC236}">
                    <a16:creationId xmlns:a16="http://schemas.microsoft.com/office/drawing/2014/main" id="{FF0C1C5E-0535-4B32-AF61-90CF80AB9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6095" y="-6514"/>
                <a:ext cx="1008383" cy="100584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D62EC50-8BD2-46D2-B001-E65D4C7C3E02}"/>
                  </a:ext>
                </a:extLst>
              </p:cNvPr>
              <p:cNvSpPr txBox="1"/>
              <p:nvPr/>
            </p:nvSpPr>
            <p:spPr>
              <a:xfrm>
                <a:off x="2165405" y="987010"/>
                <a:ext cx="7697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Ruiyang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Zhu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1BF6784-3593-40B1-B2A5-EF41401783ED}"/>
                </a:ext>
              </a:extLst>
            </p:cNvPr>
            <p:cNvGrpSpPr/>
            <p:nvPr/>
          </p:nvGrpSpPr>
          <p:grpSpPr>
            <a:xfrm>
              <a:off x="6219929" y="3596274"/>
              <a:ext cx="1008383" cy="1393634"/>
              <a:chOff x="4076354" y="-6514"/>
              <a:chExt cx="1008383" cy="1393634"/>
            </a:xfrm>
          </p:grpSpPr>
          <p:pic>
            <p:nvPicPr>
              <p:cNvPr id="50" name="Picture 49" descr="A person in a suit and tie&#10;&#10;Description automatically generated with low confidence">
                <a:extLst>
                  <a:ext uri="{FF2B5EF4-FFF2-40B4-BE49-F238E27FC236}">
                    <a16:creationId xmlns:a16="http://schemas.microsoft.com/office/drawing/2014/main" id="{80B9983C-357F-4E6D-8A04-431DCDB7D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6354" y="-6514"/>
                <a:ext cx="1008383" cy="100584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ACD4A7-33EB-4526-B0CA-64F181144D11}"/>
                  </a:ext>
                </a:extLst>
              </p:cNvPr>
              <p:cNvSpPr txBox="1"/>
              <p:nvPr/>
            </p:nvSpPr>
            <p:spPr>
              <a:xfrm>
                <a:off x="4180435" y="987010"/>
                <a:ext cx="8002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Shuowei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Jin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B8E4657-7248-4955-B008-54CC875D7949}"/>
                </a:ext>
              </a:extLst>
            </p:cNvPr>
            <p:cNvGrpSpPr/>
            <p:nvPr/>
          </p:nvGrpSpPr>
          <p:grpSpPr>
            <a:xfrm>
              <a:off x="9862436" y="3604433"/>
              <a:ext cx="1005840" cy="1392834"/>
              <a:chOff x="9151106" y="-6514"/>
              <a:chExt cx="1005840" cy="1392834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1EA1D7C-490A-45F1-823E-6C94A83D7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9151106" y="-6514"/>
                <a:ext cx="1005840" cy="1005840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F431D3A-2852-4A53-804B-EDE2445A4BCB}"/>
                  </a:ext>
                </a:extLst>
              </p:cNvPr>
              <p:cNvSpPr txBox="1"/>
              <p:nvPr/>
            </p:nvSpPr>
            <p:spPr>
              <a:xfrm>
                <a:off x="9153964" y="986210"/>
                <a:ext cx="10001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Feng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Qian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FAD39C9-3BA9-4D2A-8192-AC8215F26521}"/>
                </a:ext>
              </a:extLst>
            </p:cNvPr>
            <p:cNvGrpSpPr/>
            <p:nvPr/>
          </p:nvGrpSpPr>
          <p:grpSpPr>
            <a:xfrm>
              <a:off x="8643710" y="3601914"/>
              <a:ext cx="1005840" cy="1392366"/>
              <a:chOff x="10205659" y="-5246"/>
              <a:chExt cx="1005840" cy="1392366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3B267B3-F275-4432-A3F2-19782244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10205659" y="-5246"/>
                <a:ext cx="1005840" cy="1003303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3565FB2-0676-404A-BFF1-E46BB9C5B559}"/>
                  </a:ext>
                </a:extLst>
              </p:cNvPr>
              <p:cNvSpPr txBox="1"/>
              <p:nvPr/>
            </p:nvSpPr>
            <p:spPr>
              <a:xfrm>
                <a:off x="10208517" y="987010"/>
                <a:ext cx="10001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Z. Morley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Mao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2CC7C75-BCE4-4BD5-AF1E-0F77A3CA9B53}"/>
                </a:ext>
              </a:extLst>
            </p:cNvPr>
            <p:cNvGrpSpPr/>
            <p:nvPr/>
          </p:nvGrpSpPr>
          <p:grpSpPr>
            <a:xfrm>
              <a:off x="104998" y="3598927"/>
              <a:ext cx="1005840" cy="1405950"/>
              <a:chOff x="8159911" y="679230"/>
              <a:chExt cx="1005840" cy="140595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3EBE90B-48D3-4E5B-A11A-FF4F9A751DD0}"/>
                  </a:ext>
                </a:extLst>
              </p:cNvPr>
              <p:cNvSpPr txBox="1"/>
              <p:nvPr/>
            </p:nvSpPr>
            <p:spPr>
              <a:xfrm>
                <a:off x="8310812" y="1685070"/>
                <a:ext cx="7040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Ahmad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Hassan</a:t>
                </a:r>
              </a:p>
            </p:txBody>
          </p:sp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FE4355FF-60D9-4F9E-BBA8-BDBDB46194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3" t="4128" r="18381" b="40179"/>
              <a:stretch/>
            </p:blipFill>
            <p:spPr bwMode="auto">
              <a:xfrm>
                <a:off x="8159911" y="679230"/>
                <a:ext cx="1005840" cy="100584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8646267-7BF3-47DA-8F06-DD5CC4762A18}"/>
                </a:ext>
              </a:extLst>
            </p:cNvPr>
            <p:cNvGrpSpPr/>
            <p:nvPr/>
          </p:nvGrpSpPr>
          <p:grpSpPr>
            <a:xfrm>
              <a:off x="3766263" y="3609524"/>
              <a:ext cx="1005840" cy="1380384"/>
              <a:chOff x="8846465" y="2716476"/>
              <a:chExt cx="1005840" cy="1380384"/>
            </a:xfrm>
          </p:grpSpPr>
          <p:pic>
            <p:nvPicPr>
              <p:cNvPr id="62" name="Picture 2" descr="Anlan Zhang">
                <a:extLst>
                  <a:ext uri="{FF2B5EF4-FFF2-40B4-BE49-F238E27FC236}">
                    <a16:creationId xmlns:a16="http://schemas.microsoft.com/office/drawing/2014/main" id="{EC43A2A2-6A3F-4A3E-8E40-6FB9565D53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67" t="18141" r="28467" b="39983"/>
              <a:stretch/>
            </p:blipFill>
            <p:spPr bwMode="auto">
              <a:xfrm>
                <a:off x="8846465" y="2716476"/>
                <a:ext cx="1005840" cy="98027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CADAE76-291C-43A1-BCA8-97012EC0C688}"/>
                  </a:ext>
                </a:extLst>
              </p:cNvPr>
              <p:cNvSpPr txBox="1"/>
              <p:nvPr/>
            </p:nvSpPr>
            <p:spPr>
              <a:xfrm>
                <a:off x="9030227" y="3696750"/>
                <a:ext cx="6383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Anlan 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Zhang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7B3BAB6-BB2D-4A8E-B1FB-6D586A73E27C}"/>
                </a:ext>
              </a:extLst>
            </p:cNvPr>
            <p:cNvGrpSpPr/>
            <p:nvPr/>
          </p:nvGrpSpPr>
          <p:grpSpPr>
            <a:xfrm>
              <a:off x="4968775" y="3611309"/>
              <a:ext cx="1005840" cy="1405950"/>
              <a:chOff x="9596119" y="4413255"/>
              <a:chExt cx="1005840" cy="1405950"/>
            </a:xfrm>
          </p:grpSpPr>
          <p:pic>
            <p:nvPicPr>
              <p:cNvPr id="65" name="Picture 4" descr="Wei Ye">
                <a:extLst>
                  <a:ext uri="{FF2B5EF4-FFF2-40B4-BE49-F238E27FC236}">
                    <a16:creationId xmlns:a16="http://schemas.microsoft.com/office/drawing/2014/main" id="{60098B25-1430-452D-A175-2FC34350A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596119" y="4413255"/>
                <a:ext cx="1005840" cy="100584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1D9E995-E2E2-4698-AB12-1C9B50533E7B}"/>
                  </a:ext>
                </a:extLst>
              </p:cNvPr>
              <p:cNvSpPr txBox="1"/>
              <p:nvPr/>
            </p:nvSpPr>
            <p:spPr>
              <a:xfrm>
                <a:off x="9870451" y="5419095"/>
                <a:ext cx="4571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Wei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Ye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C96C345-1EB2-41C8-8070-7FAFC8F0B88C}"/>
                </a:ext>
              </a:extLst>
            </p:cNvPr>
            <p:cNvGrpSpPr/>
            <p:nvPr/>
          </p:nvGrpSpPr>
          <p:grpSpPr>
            <a:xfrm>
              <a:off x="7424984" y="3605151"/>
              <a:ext cx="1005840" cy="1405950"/>
              <a:chOff x="10227677" y="3616583"/>
              <a:chExt cx="1005840" cy="140595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AC851B5-69BA-427B-820A-4941421BB0F8}"/>
                  </a:ext>
                </a:extLst>
              </p:cNvPr>
              <p:cNvSpPr txBox="1"/>
              <p:nvPr/>
            </p:nvSpPr>
            <p:spPr>
              <a:xfrm>
                <a:off x="10280797" y="4622423"/>
                <a:ext cx="8996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Jason</a:t>
                </a:r>
              </a:p>
              <a:p>
                <a:pPr algn="ctr"/>
                <a:r>
                  <a:rPr lang="en-US" sz="1000" b="1" dirty="0">
                    <a:latin typeface="Verdana Pro" panose="020B0604030504040204" pitchFamily="34" charset="0"/>
                    <a:ea typeface="CMU Sans Serif Demi Condensed D" panose="02000603000000000000" pitchFamily="2" charset="0"/>
                    <a:cs typeface="CMU Sans Serif Demi Condensed D" panose="02000603000000000000" pitchFamily="2" charset="0"/>
                  </a:rPr>
                  <a:t>Carpenter</a:t>
                </a:r>
              </a:p>
            </p:txBody>
          </p:sp>
          <p:pic>
            <p:nvPicPr>
              <p:cNvPr id="69" name="Picture 8" descr="Jason Carpenter">
                <a:extLst>
                  <a:ext uri="{FF2B5EF4-FFF2-40B4-BE49-F238E27FC236}">
                    <a16:creationId xmlns:a16="http://schemas.microsoft.com/office/drawing/2014/main" id="{4DA8073D-C00E-4999-82F9-2094BBE1B2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227677" y="3616583"/>
                <a:ext cx="1005840" cy="100584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52EB84B-A931-48B8-93F7-AEE04231C6EB}"/>
              </a:ext>
            </a:extLst>
          </p:cNvPr>
          <p:cNvSpPr txBox="1"/>
          <p:nvPr/>
        </p:nvSpPr>
        <p:spPr>
          <a:xfrm>
            <a:off x="3248685" y="2428695"/>
            <a:ext cx="5694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github.com/SIGCOMM22-5GMobility/artifact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17A0820-5419-4CA0-9B0E-3FF95914BADC}"/>
              </a:ext>
            </a:extLst>
          </p:cNvPr>
          <p:cNvGrpSpPr/>
          <p:nvPr/>
        </p:nvGrpSpPr>
        <p:grpSpPr>
          <a:xfrm>
            <a:off x="2517062" y="1043023"/>
            <a:ext cx="8249998" cy="955654"/>
            <a:chOff x="2218099" y="837661"/>
            <a:chExt cx="8249998" cy="9556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AE50C-0D63-42F1-AC37-7C4A40DA5326}"/>
                </a:ext>
              </a:extLst>
            </p:cNvPr>
            <p:cNvGrpSpPr/>
            <p:nvPr/>
          </p:nvGrpSpPr>
          <p:grpSpPr>
            <a:xfrm>
              <a:off x="2397534" y="955250"/>
              <a:ext cx="8070563" cy="707276"/>
              <a:chOff x="2724165" y="955250"/>
              <a:chExt cx="8070563" cy="707276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A2EDE3A-C7FD-459F-8014-A2820CE941E2}"/>
                  </a:ext>
                </a:extLst>
              </p:cNvPr>
              <p:cNvSpPr txBox="1"/>
              <p:nvPr/>
            </p:nvSpPr>
            <p:spPr>
              <a:xfrm>
                <a:off x="2724165" y="955860"/>
                <a:ext cx="25373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Verdana Pro" panose="020B0604030504040204" pitchFamily="34" charset="0"/>
                    <a:ea typeface="Verdana" panose="020B0604030504040204" pitchFamily="34" charset="0"/>
                  </a:rPr>
                  <a:t>1. Application QoE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F8E44E7-8922-4D87-88D9-2A521BF1DAE4}"/>
                  </a:ext>
                </a:extLst>
              </p:cNvPr>
              <p:cNvSpPr txBox="1"/>
              <p:nvPr/>
            </p:nvSpPr>
            <p:spPr>
              <a:xfrm>
                <a:off x="2724165" y="1323972"/>
                <a:ext cx="41533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  <a:latin typeface="Verdana Pro" panose="020B0604030504040204" pitchFamily="34" charset="0"/>
                    <a:ea typeface="Verdana" panose="020B0604030504040204" pitchFamily="34" charset="0"/>
                  </a:rPr>
                  <a:t>2. Key handover characteristics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53B2907-2591-4295-8CAE-725196BA5797}"/>
                  </a:ext>
                </a:extLst>
              </p:cNvPr>
              <p:cNvSpPr txBox="1"/>
              <p:nvPr/>
            </p:nvSpPr>
            <p:spPr>
              <a:xfrm>
                <a:off x="6877473" y="955250"/>
                <a:ext cx="39172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  <a:latin typeface="Verdana Pro" panose="020B0604030504040204" pitchFamily="34" charset="0"/>
                    <a:ea typeface="Verdana" panose="020B0604030504040204" pitchFamily="34" charset="0"/>
                  </a:rPr>
                  <a:t>3. Implications on 5G carriers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7C07B1D-94E6-413F-8797-315D11B12173}"/>
                  </a:ext>
                </a:extLst>
              </p:cNvPr>
              <p:cNvSpPr txBox="1"/>
              <p:nvPr/>
            </p:nvSpPr>
            <p:spPr>
              <a:xfrm>
                <a:off x="6877473" y="1323972"/>
                <a:ext cx="34613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B050"/>
                    </a:solidFill>
                    <a:latin typeface="Verdana Pro" panose="020B0604030504040204" pitchFamily="34" charset="0"/>
                    <a:ea typeface="Verdana" panose="020B0604030504040204" pitchFamily="34" charset="0"/>
                  </a:rPr>
                  <a:t>4. Handover prediction</a:t>
                </a:r>
              </a:p>
            </p:txBody>
          </p:sp>
        </p:grp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E40F2B1-BF78-47CE-BEFF-06968BF13785}"/>
                </a:ext>
              </a:extLst>
            </p:cNvPr>
            <p:cNvSpPr/>
            <p:nvPr/>
          </p:nvSpPr>
          <p:spPr>
            <a:xfrm>
              <a:off x="2218099" y="837661"/>
              <a:ext cx="7576367" cy="955654"/>
            </a:xfrm>
            <a:prstGeom prst="round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04FC8761-63D3-47F5-B440-D61DC04BCB54}"/>
              </a:ext>
            </a:extLst>
          </p:cNvPr>
          <p:cNvSpPr txBox="1"/>
          <p:nvPr/>
        </p:nvSpPr>
        <p:spPr>
          <a:xfrm>
            <a:off x="4225636" y="5368967"/>
            <a:ext cx="3740728" cy="470595"/>
          </a:xfrm>
          <a:prstGeom prst="trapezoi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 Pro" panose="020B0604030504040204" pitchFamily="34" charset="0"/>
              </a:rPr>
              <a:t>Our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0A584-0D68-4E17-AF57-9E4A959E46CA}"/>
              </a:ext>
            </a:extLst>
          </p:cNvPr>
          <p:cNvSpPr txBox="1"/>
          <p:nvPr/>
        </p:nvSpPr>
        <p:spPr>
          <a:xfrm>
            <a:off x="156318" y="6331953"/>
            <a:ext cx="3579826" cy="340519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Verdana Pro" panose="020B0604030504040204" pitchFamily="34" charset="0"/>
              </a:rPr>
              <a:t>Reach out to us: hassa654@umn.edu</a:t>
            </a:r>
          </a:p>
        </p:txBody>
      </p:sp>
    </p:spTree>
    <p:extLst>
      <p:ext uri="{BB962C8B-B14F-4D97-AF65-F5344CB8AC3E}">
        <p14:creationId xmlns:p14="http://schemas.microsoft.com/office/powerpoint/2010/main" val="428202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15E11E-FD1A-4F28-AF30-8CAE98E16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31" y="278184"/>
            <a:ext cx="4321612" cy="74751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mobility management?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8453B5-FE9D-4C3C-8010-009CC81F2ED4}"/>
              </a:ext>
            </a:extLst>
          </p:cNvPr>
          <p:cNvGrpSpPr/>
          <p:nvPr/>
        </p:nvGrpSpPr>
        <p:grpSpPr>
          <a:xfrm>
            <a:off x="5429340" y="1419509"/>
            <a:ext cx="1193506" cy="624852"/>
            <a:chOff x="4057650" y="1491469"/>
            <a:chExt cx="1193506" cy="62485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CACDFBC-6966-4DE8-BE40-482DBD7B6134}"/>
                </a:ext>
              </a:extLst>
            </p:cNvPr>
            <p:cNvSpPr/>
            <p:nvPr/>
          </p:nvSpPr>
          <p:spPr>
            <a:xfrm>
              <a:off x="4057650" y="1491469"/>
              <a:ext cx="1193506" cy="624852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BCF75C-D871-4A4A-B35B-449B45CF39F8}"/>
                </a:ext>
              </a:extLst>
            </p:cNvPr>
            <p:cNvSpPr txBox="1"/>
            <p:nvPr/>
          </p:nvSpPr>
          <p:spPr>
            <a:xfrm>
              <a:off x="4068265" y="1603840"/>
              <a:ext cx="62469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4G/5G Core</a:t>
              </a:r>
            </a:p>
          </p:txBody>
        </p:sp>
        <p:pic>
          <p:nvPicPr>
            <p:cNvPr id="5" name="Picture 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BE610E4-ABE1-4276-A7F2-7B473449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2962" y="1546290"/>
              <a:ext cx="515210" cy="51521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848476-D232-41A5-B6EF-817B859945F7}"/>
              </a:ext>
            </a:extLst>
          </p:cNvPr>
          <p:cNvGrpSpPr/>
          <p:nvPr/>
        </p:nvGrpSpPr>
        <p:grpSpPr>
          <a:xfrm>
            <a:off x="287486" y="3177658"/>
            <a:ext cx="11539953" cy="1253803"/>
            <a:chOff x="357392" y="2612456"/>
            <a:chExt cx="11539953" cy="1253803"/>
          </a:xfrm>
          <a:solidFill>
            <a:srgbClr val="D0DCE9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BC8A509-88A9-492C-9C3B-E9493990E3E6}"/>
                </a:ext>
              </a:extLst>
            </p:cNvPr>
            <p:cNvSpPr/>
            <p:nvPr/>
          </p:nvSpPr>
          <p:spPr>
            <a:xfrm>
              <a:off x="2359251" y="2797569"/>
              <a:ext cx="822885" cy="880851"/>
            </a:xfrm>
            <a:custGeom>
              <a:avLst/>
              <a:gdLst>
                <a:gd name="connsiteX0" fmla="*/ 413795 w 822885"/>
                <a:gd name="connsiteY0" fmla="*/ 0 h 880851"/>
                <a:gd name="connsiteX1" fmla="*/ 500368 w 822885"/>
                <a:gd name="connsiteY1" fmla="*/ 42111 h 880851"/>
                <a:gd name="connsiteX2" fmla="*/ 822885 w 822885"/>
                <a:gd name="connsiteY2" fmla="*/ 439286 h 880851"/>
                <a:gd name="connsiteX3" fmla="*/ 409211 w 822885"/>
                <a:gd name="connsiteY3" fmla="*/ 880802 h 880851"/>
                <a:gd name="connsiteX4" fmla="*/ 409091 w 822885"/>
                <a:gd name="connsiteY4" fmla="*/ 880851 h 880851"/>
                <a:gd name="connsiteX5" fmla="*/ 322517 w 822885"/>
                <a:gd name="connsiteY5" fmla="*/ 838739 h 880851"/>
                <a:gd name="connsiteX6" fmla="*/ 0 w 822885"/>
                <a:gd name="connsiteY6" fmla="*/ 441564 h 880851"/>
                <a:gd name="connsiteX7" fmla="*/ 413674 w 822885"/>
                <a:gd name="connsiteY7" fmla="*/ 48 h 880851"/>
                <a:gd name="connsiteX8" fmla="*/ 413795 w 822885"/>
                <a:gd name="connsiteY8" fmla="*/ 0 h 88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885" h="880851">
                  <a:moveTo>
                    <a:pt x="413795" y="0"/>
                  </a:moveTo>
                  <a:lnTo>
                    <a:pt x="500368" y="42111"/>
                  </a:lnTo>
                  <a:cubicBezTo>
                    <a:pt x="701851" y="150044"/>
                    <a:pt x="822885" y="288416"/>
                    <a:pt x="822885" y="439286"/>
                  </a:cubicBezTo>
                  <a:cubicBezTo>
                    <a:pt x="822885" y="611709"/>
                    <a:pt x="664800" y="767808"/>
                    <a:pt x="409211" y="880802"/>
                  </a:cubicBezTo>
                  <a:lnTo>
                    <a:pt x="409091" y="880851"/>
                  </a:lnTo>
                  <a:lnTo>
                    <a:pt x="322517" y="838739"/>
                  </a:lnTo>
                  <a:cubicBezTo>
                    <a:pt x="121034" y="730806"/>
                    <a:pt x="0" y="592434"/>
                    <a:pt x="0" y="441564"/>
                  </a:cubicBezTo>
                  <a:cubicBezTo>
                    <a:pt x="0" y="269142"/>
                    <a:pt x="158085" y="113042"/>
                    <a:pt x="413674" y="48"/>
                  </a:cubicBezTo>
                  <a:lnTo>
                    <a:pt x="413795" y="0"/>
                  </a:lnTo>
                  <a:close/>
                </a:path>
              </a:pathLst>
            </a:custGeom>
            <a:solidFill>
              <a:srgbClr val="B3C7DD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EEC468-79D7-4DFF-AC00-C8D5B1C39577}"/>
                </a:ext>
              </a:extLst>
            </p:cNvPr>
            <p:cNvSpPr/>
            <p:nvPr/>
          </p:nvSpPr>
          <p:spPr>
            <a:xfrm>
              <a:off x="357392" y="2612456"/>
              <a:ext cx="2415654" cy="1248796"/>
            </a:xfrm>
            <a:custGeom>
              <a:avLst/>
              <a:gdLst>
                <a:gd name="connsiteX0" fmla="*/ 1412372 w 2415654"/>
                <a:gd name="connsiteY0" fmla="*/ 0 h 1248796"/>
                <a:gd name="connsiteX1" fmla="*/ 2411070 w 2415654"/>
                <a:gd name="connsiteY1" fmla="*/ 182882 h 1248796"/>
                <a:gd name="connsiteX2" fmla="*/ 2415654 w 2415654"/>
                <a:gd name="connsiteY2" fmla="*/ 185112 h 1248796"/>
                <a:gd name="connsiteX3" fmla="*/ 2415533 w 2415654"/>
                <a:gd name="connsiteY3" fmla="*/ 185160 h 1248796"/>
                <a:gd name="connsiteX4" fmla="*/ 2001859 w 2415654"/>
                <a:gd name="connsiteY4" fmla="*/ 626676 h 1248796"/>
                <a:gd name="connsiteX5" fmla="*/ 2324376 w 2415654"/>
                <a:gd name="connsiteY5" fmla="*/ 1023851 h 1248796"/>
                <a:gd name="connsiteX6" fmla="*/ 2410950 w 2415654"/>
                <a:gd name="connsiteY6" fmla="*/ 1065963 h 1248796"/>
                <a:gd name="connsiteX7" fmla="*/ 2310772 w 2415654"/>
                <a:gd name="connsiteY7" fmla="*/ 1106214 h 1248796"/>
                <a:gd name="connsiteX8" fmla="*/ 1412372 w 2415654"/>
                <a:gd name="connsiteY8" fmla="*/ 1248796 h 1248796"/>
                <a:gd name="connsiteX9" fmla="*/ 0 w 2415654"/>
                <a:gd name="connsiteY9" fmla="*/ 624398 h 1248796"/>
                <a:gd name="connsiteX10" fmla="*/ 1412372 w 2415654"/>
                <a:gd name="connsiteY10" fmla="*/ 0 h 12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5654" h="1248796">
                  <a:moveTo>
                    <a:pt x="1412372" y="0"/>
                  </a:moveTo>
                  <a:cubicBezTo>
                    <a:pt x="1802388" y="0"/>
                    <a:pt x="2155481" y="69888"/>
                    <a:pt x="2411070" y="182882"/>
                  </a:cubicBezTo>
                  <a:lnTo>
                    <a:pt x="2415654" y="185112"/>
                  </a:lnTo>
                  <a:lnTo>
                    <a:pt x="2415533" y="185160"/>
                  </a:lnTo>
                  <a:cubicBezTo>
                    <a:pt x="2159944" y="298154"/>
                    <a:pt x="2001859" y="454254"/>
                    <a:pt x="2001859" y="626676"/>
                  </a:cubicBezTo>
                  <a:cubicBezTo>
                    <a:pt x="2001859" y="777546"/>
                    <a:pt x="2122893" y="915918"/>
                    <a:pt x="2324376" y="1023851"/>
                  </a:cubicBezTo>
                  <a:lnTo>
                    <a:pt x="2410950" y="1065963"/>
                  </a:lnTo>
                  <a:lnTo>
                    <a:pt x="2310772" y="1106214"/>
                  </a:lnTo>
                  <a:cubicBezTo>
                    <a:pt x="2066631" y="1195288"/>
                    <a:pt x="1753636" y="1248796"/>
                    <a:pt x="1412372" y="1248796"/>
                  </a:cubicBezTo>
                  <a:cubicBezTo>
                    <a:pt x="632340" y="1248796"/>
                    <a:pt x="0" y="969243"/>
                    <a:pt x="0" y="624398"/>
                  </a:cubicBezTo>
                  <a:cubicBezTo>
                    <a:pt x="0" y="279553"/>
                    <a:pt x="632340" y="0"/>
                    <a:pt x="1412372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F4A9E2-8035-44CF-988F-D105095C78E8}"/>
                </a:ext>
              </a:extLst>
            </p:cNvPr>
            <p:cNvGrpSpPr/>
            <p:nvPr/>
          </p:nvGrpSpPr>
          <p:grpSpPr>
            <a:xfrm>
              <a:off x="1352435" y="2739953"/>
              <a:ext cx="669401" cy="873595"/>
              <a:chOff x="9648823" y="3247133"/>
              <a:chExt cx="1283170" cy="1674588"/>
            </a:xfrm>
            <a:grpFill/>
          </p:grpSpPr>
          <p:pic>
            <p:nvPicPr>
              <p:cNvPr id="12" name="Picture 1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42F451A-A4B7-4F8A-9B72-62FB1EFBA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8823" y="3638551"/>
                <a:ext cx="1283170" cy="1283170"/>
              </a:xfrm>
              <a:prstGeom prst="rect">
                <a:avLst/>
              </a:prstGeom>
              <a:grpFill/>
            </p:spPr>
          </p:pic>
          <p:pic>
            <p:nvPicPr>
              <p:cNvPr id="13" name="Picture 1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83B978E-BAD0-492E-892D-2F68D122C2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99040" y="3247133"/>
                <a:ext cx="391418" cy="391418"/>
              </a:xfrm>
              <a:prstGeom prst="rect">
                <a:avLst/>
              </a:prstGeom>
              <a:grpFill/>
            </p:spPr>
          </p:pic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0B7EEFE-D086-481F-8F0D-49509B9786EE}"/>
                </a:ext>
              </a:extLst>
            </p:cNvPr>
            <p:cNvSpPr/>
            <p:nvPr/>
          </p:nvSpPr>
          <p:spPr>
            <a:xfrm>
              <a:off x="6807619" y="2845774"/>
              <a:ext cx="641358" cy="792177"/>
            </a:xfrm>
            <a:custGeom>
              <a:avLst/>
              <a:gdLst>
                <a:gd name="connsiteX0" fmla="*/ 320679 w 641358"/>
                <a:gd name="connsiteY0" fmla="*/ 0 h 792177"/>
                <a:gd name="connsiteX1" fmla="*/ 400147 w 641358"/>
                <a:gd name="connsiteY1" fmla="*/ 46981 h 792177"/>
                <a:gd name="connsiteX2" fmla="*/ 641358 w 641358"/>
                <a:gd name="connsiteY2" fmla="*/ 396088 h 792177"/>
                <a:gd name="connsiteX3" fmla="*/ 400147 w 641358"/>
                <a:gd name="connsiteY3" fmla="*/ 745195 h 792177"/>
                <a:gd name="connsiteX4" fmla="*/ 320679 w 641358"/>
                <a:gd name="connsiteY4" fmla="*/ 792177 h 792177"/>
                <a:gd name="connsiteX5" fmla="*/ 241211 w 641358"/>
                <a:gd name="connsiteY5" fmla="*/ 745195 h 792177"/>
                <a:gd name="connsiteX6" fmla="*/ 0 w 641358"/>
                <a:gd name="connsiteY6" fmla="*/ 396088 h 792177"/>
                <a:gd name="connsiteX7" fmla="*/ 241211 w 641358"/>
                <a:gd name="connsiteY7" fmla="*/ 46981 h 792177"/>
                <a:gd name="connsiteX8" fmla="*/ 320679 w 641358"/>
                <a:gd name="connsiteY8" fmla="*/ 0 h 79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358" h="792177">
                  <a:moveTo>
                    <a:pt x="320679" y="0"/>
                  </a:moveTo>
                  <a:lnTo>
                    <a:pt x="400147" y="46981"/>
                  </a:lnTo>
                  <a:cubicBezTo>
                    <a:pt x="552435" y="146636"/>
                    <a:pt x="641358" y="266771"/>
                    <a:pt x="641358" y="396088"/>
                  </a:cubicBezTo>
                  <a:cubicBezTo>
                    <a:pt x="641358" y="525405"/>
                    <a:pt x="552435" y="645540"/>
                    <a:pt x="400147" y="745195"/>
                  </a:cubicBezTo>
                  <a:lnTo>
                    <a:pt x="320679" y="792177"/>
                  </a:lnTo>
                  <a:lnTo>
                    <a:pt x="241211" y="745195"/>
                  </a:lnTo>
                  <a:cubicBezTo>
                    <a:pt x="88923" y="645540"/>
                    <a:pt x="0" y="525405"/>
                    <a:pt x="0" y="396088"/>
                  </a:cubicBezTo>
                  <a:cubicBezTo>
                    <a:pt x="0" y="266771"/>
                    <a:pt x="88923" y="146636"/>
                    <a:pt x="241211" y="46981"/>
                  </a:cubicBezTo>
                  <a:lnTo>
                    <a:pt x="320679" y="0"/>
                  </a:lnTo>
                  <a:close/>
                </a:path>
              </a:pathLst>
            </a:custGeom>
            <a:solidFill>
              <a:srgbClr val="B5C7DE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BAEFE88-E544-4E2C-B426-B30C8D6614CC}"/>
                </a:ext>
              </a:extLst>
            </p:cNvPr>
            <p:cNvSpPr/>
            <p:nvPr/>
          </p:nvSpPr>
          <p:spPr>
            <a:xfrm>
              <a:off x="9072601" y="2867390"/>
              <a:ext cx="559762" cy="743937"/>
            </a:xfrm>
            <a:custGeom>
              <a:avLst/>
              <a:gdLst>
                <a:gd name="connsiteX0" fmla="*/ 275646 w 559762"/>
                <a:gd name="connsiteY0" fmla="*/ 0 h 743937"/>
                <a:gd name="connsiteX1" fmla="*/ 318551 w 559762"/>
                <a:gd name="connsiteY1" fmla="*/ 25365 h 743937"/>
                <a:gd name="connsiteX2" fmla="*/ 559762 w 559762"/>
                <a:gd name="connsiteY2" fmla="*/ 374472 h 743937"/>
                <a:gd name="connsiteX3" fmla="*/ 318551 w 559762"/>
                <a:gd name="connsiteY3" fmla="*/ 723579 h 743937"/>
                <a:gd name="connsiteX4" fmla="*/ 284116 w 559762"/>
                <a:gd name="connsiteY4" fmla="*/ 743937 h 743937"/>
                <a:gd name="connsiteX5" fmla="*/ 241211 w 559762"/>
                <a:gd name="connsiteY5" fmla="*/ 718572 h 743937"/>
                <a:gd name="connsiteX6" fmla="*/ 0 w 559762"/>
                <a:gd name="connsiteY6" fmla="*/ 369465 h 743937"/>
                <a:gd name="connsiteX7" fmla="*/ 241211 w 559762"/>
                <a:gd name="connsiteY7" fmla="*/ 20358 h 743937"/>
                <a:gd name="connsiteX8" fmla="*/ 275646 w 559762"/>
                <a:gd name="connsiteY8" fmla="*/ 0 h 74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762" h="743937">
                  <a:moveTo>
                    <a:pt x="275646" y="0"/>
                  </a:moveTo>
                  <a:lnTo>
                    <a:pt x="318551" y="25365"/>
                  </a:lnTo>
                  <a:cubicBezTo>
                    <a:pt x="470839" y="125020"/>
                    <a:pt x="559762" y="245155"/>
                    <a:pt x="559762" y="374472"/>
                  </a:cubicBezTo>
                  <a:cubicBezTo>
                    <a:pt x="559762" y="503789"/>
                    <a:pt x="470839" y="623924"/>
                    <a:pt x="318551" y="723579"/>
                  </a:cubicBezTo>
                  <a:lnTo>
                    <a:pt x="284116" y="743937"/>
                  </a:lnTo>
                  <a:lnTo>
                    <a:pt x="241211" y="718572"/>
                  </a:lnTo>
                  <a:cubicBezTo>
                    <a:pt x="88923" y="618917"/>
                    <a:pt x="0" y="498782"/>
                    <a:pt x="0" y="369465"/>
                  </a:cubicBezTo>
                  <a:cubicBezTo>
                    <a:pt x="0" y="240148"/>
                    <a:pt x="88923" y="120013"/>
                    <a:pt x="241211" y="20358"/>
                  </a:cubicBezTo>
                  <a:lnTo>
                    <a:pt x="275646" y="0"/>
                  </a:lnTo>
                  <a:close/>
                </a:path>
              </a:pathLst>
            </a:custGeom>
            <a:solidFill>
              <a:srgbClr val="B3C6DD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060A08D-A9A3-4FEA-AF97-E8935C320BE3}"/>
                </a:ext>
              </a:extLst>
            </p:cNvPr>
            <p:cNvSpPr/>
            <p:nvPr/>
          </p:nvSpPr>
          <p:spPr>
            <a:xfrm>
              <a:off x="4624233" y="2868529"/>
              <a:ext cx="559762" cy="743937"/>
            </a:xfrm>
            <a:custGeom>
              <a:avLst/>
              <a:gdLst>
                <a:gd name="connsiteX0" fmla="*/ 282189 w 559762"/>
                <a:gd name="connsiteY0" fmla="*/ 0 h 743937"/>
                <a:gd name="connsiteX1" fmla="*/ 318551 w 559762"/>
                <a:gd name="connsiteY1" fmla="*/ 21497 h 743937"/>
                <a:gd name="connsiteX2" fmla="*/ 559762 w 559762"/>
                <a:gd name="connsiteY2" fmla="*/ 370604 h 743937"/>
                <a:gd name="connsiteX3" fmla="*/ 318551 w 559762"/>
                <a:gd name="connsiteY3" fmla="*/ 719711 h 743937"/>
                <a:gd name="connsiteX4" fmla="*/ 277573 w 559762"/>
                <a:gd name="connsiteY4" fmla="*/ 743937 h 743937"/>
                <a:gd name="connsiteX5" fmla="*/ 241211 w 559762"/>
                <a:gd name="connsiteY5" fmla="*/ 722440 h 743937"/>
                <a:gd name="connsiteX6" fmla="*/ 0 w 559762"/>
                <a:gd name="connsiteY6" fmla="*/ 373333 h 743937"/>
                <a:gd name="connsiteX7" fmla="*/ 241211 w 559762"/>
                <a:gd name="connsiteY7" fmla="*/ 24226 h 743937"/>
                <a:gd name="connsiteX8" fmla="*/ 282189 w 559762"/>
                <a:gd name="connsiteY8" fmla="*/ 0 h 74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762" h="743937">
                  <a:moveTo>
                    <a:pt x="282189" y="0"/>
                  </a:moveTo>
                  <a:lnTo>
                    <a:pt x="318551" y="21497"/>
                  </a:lnTo>
                  <a:cubicBezTo>
                    <a:pt x="470839" y="121152"/>
                    <a:pt x="559762" y="241287"/>
                    <a:pt x="559762" y="370604"/>
                  </a:cubicBezTo>
                  <a:cubicBezTo>
                    <a:pt x="559762" y="499921"/>
                    <a:pt x="470839" y="620056"/>
                    <a:pt x="318551" y="719711"/>
                  </a:cubicBezTo>
                  <a:lnTo>
                    <a:pt x="277573" y="743937"/>
                  </a:lnTo>
                  <a:lnTo>
                    <a:pt x="241211" y="722440"/>
                  </a:lnTo>
                  <a:cubicBezTo>
                    <a:pt x="88923" y="622785"/>
                    <a:pt x="0" y="502650"/>
                    <a:pt x="0" y="373333"/>
                  </a:cubicBezTo>
                  <a:cubicBezTo>
                    <a:pt x="0" y="244016"/>
                    <a:pt x="88923" y="123881"/>
                    <a:pt x="241211" y="24226"/>
                  </a:cubicBezTo>
                  <a:lnTo>
                    <a:pt x="282189" y="0"/>
                  </a:lnTo>
                  <a:close/>
                </a:path>
              </a:pathLst>
            </a:custGeom>
            <a:solidFill>
              <a:srgbClr val="B5C7DE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0D372F-85A8-4AE2-87C8-59FCC14D0D0B}"/>
                </a:ext>
              </a:extLst>
            </p:cNvPr>
            <p:cNvSpPr/>
            <p:nvPr/>
          </p:nvSpPr>
          <p:spPr>
            <a:xfrm>
              <a:off x="9348247" y="2612456"/>
              <a:ext cx="2549098" cy="1248796"/>
            </a:xfrm>
            <a:custGeom>
              <a:avLst/>
              <a:gdLst>
                <a:gd name="connsiteX0" fmla="*/ 1136726 w 2549098"/>
                <a:gd name="connsiteY0" fmla="*/ 0 h 1248796"/>
                <a:gd name="connsiteX1" fmla="*/ 2549098 w 2549098"/>
                <a:gd name="connsiteY1" fmla="*/ 624398 h 1248796"/>
                <a:gd name="connsiteX2" fmla="*/ 1136726 w 2549098"/>
                <a:gd name="connsiteY2" fmla="*/ 1248796 h 1248796"/>
                <a:gd name="connsiteX3" fmla="*/ 46871 w 2549098"/>
                <a:gd name="connsiteY3" fmla="*/ 1021573 h 1248796"/>
                <a:gd name="connsiteX4" fmla="*/ 8470 w 2549098"/>
                <a:gd name="connsiteY4" fmla="*/ 998870 h 1248796"/>
                <a:gd name="connsiteX5" fmla="*/ 42905 w 2549098"/>
                <a:gd name="connsiteY5" fmla="*/ 978512 h 1248796"/>
                <a:gd name="connsiteX6" fmla="*/ 284116 w 2549098"/>
                <a:gd name="connsiteY6" fmla="*/ 629405 h 1248796"/>
                <a:gd name="connsiteX7" fmla="*/ 42905 w 2549098"/>
                <a:gd name="connsiteY7" fmla="*/ 280298 h 1248796"/>
                <a:gd name="connsiteX8" fmla="*/ 0 w 2549098"/>
                <a:gd name="connsiteY8" fmla="*/ 254933 h 1248796"/>
                <a:gd name="connsiteX9" fmla="*/ 46871 w 2549098"/>
                <a:gd name="connsiteY9" fmla="*/ 227223 h 1248796"/>
                <a:gd name="connsiteX10" fmla="*/ 1136726 w 2549098"/>
                <a:gd name="connsiteY10" fmla="*/ 0 h 12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098" h="1248796">
                  <a:moveTo>
                    <a:pt x="1136726" y="0"/>
                  </a:moveTo>
                  <a:cubicBezTo>
                    <a:pt x="1916758" y="0"/>
                    <a:pt x="2549098" y="279553"/>
                    <a:pt x="2549098" y="624398"/>
                  </a:cubicBezTo>
                  <a:cubicBezTo>
                    <a:pt x="2549098" y="969243"/>
                    <a:pt x="1916758" y="1248796"/>
                    <a:pt x="1136726" y="1248796"/>
                  </a:cubicBezTo>
                  <a:cubicBezTo>
                    <a:pt x="697958" y="1248796"/>
                    <a:pt x="305921" y="1160344"/>
                    <a:pt x="46871" y="1021573"/>
                  </a:cubicBezTo>
                  <a:lnTo>
                    <a:pt x="8470" y="998870"/>
                  </a:lnTo>
                  <a:lnTo>
                    <a:pt x="42905" y="978512"/>
                  </a:lnTo>
                  <a:cubicBezTo>
                    <a:pt x="195193" y="878857"/>
                    <a:pt x="284116" y="758722"/>
                    <a:pt x="284116" y="629405"/>
                  </a:cubicBezTo>
                  <a:cubicBezTo>
                    <a:pt x="284116" y="500088"/>
                    <a:pt x="195193" y="379953"/>
                    <a:pt x="42905" y="280298"/>
                  </a:cubicBezTo>
                  <a:lnTo>
                    <a:pt x="0" y="254933"/>
                  </a:lnTo>
                  <a:lnTo>
                    <a:pt x="46871" y="227223"/>
                  </a:lnTo>
                  <a:cubicBezTo>
                    <a:pt x="305921" y="88452"/>
                    <a:pt x="697958" y="0"/>
                    <a:pt x="1136726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1801C8F-6015-4D45-BDFA-06893A971AA8}"/>
                </a:ext>
              </a:extLst>
            </p:cNvPr>
            <p:cNvSpPr/>
            <p:nvPr/>
          </p:nvSpPr>
          <p:spPr>
            <a:xfrm>
              <a:off x="2768342" y="2614734"/>
              <a:ext cx="2138080" cy="1248796"/>
            </a:xfrm>
            <a:custGeom>
              <a:avLst/>
              <a:gdLst>
                <a:gd name="connsiteX0" fmla="*/ 1003281 w 2138080"/>
                <a:gd name="connsiteY0" fmla="*/ 0 h 1248796"/>
                <a:gd name="connsiteX1" fmla="*/ 2093136 w 2138080"/>
                <a:gd name="connsiteY1" fmla="*/ 227223 h 1248796"/>
                <a:gd name="connsiteX2" fmla="*/ 2138080 w 2138080"/>
                <a:gd name="connsiteY2" fmla="*/ 253794 h 1248796"/>
                <a:gd name="connsiteX3" fmla="*/ 2097102 w 2138080"/>
                <a:gd name="connsiteY3" fmla="*/ 278020 h 1248796"/>
                <a:gd name="connsiteX4" fmla="*/ 1855891 w 2138080"/>
                <a:gd name="connsiteY4" fmla="*/ 627127 h 1248796"/>
                <a:gd name="connsiteX5" fmla="*/ 2097102 w 2138080"/>
                <a:gd name="connsiteY5" fmla="*/ 976234 h 1248796"/>
                <a:gd name="connsiteX6" fmla="*/ 2133464 w 2138080"/>
                <a:gd name="connsiteY6" fmla="*/ 997731 h 1248796"/>
                <a:gd name="connsiteX7" fmla="*/ 2093136 w 2138080"/>
                <a:gd name="connsiteY7" fmla="*/ 1021573 h 1248796"/>
                <a:gd name="connsiteX8" fmla="*/ 1003281 w 2138080"/>
                <a:gd name="connsiteY8" fmla="*/ 1248796 h 1248796"/>
                <a:gd name="connsiteX9" fmla="*/ 4583 w 2138080"/>
                <a:gd name="connsiteY9" fmla="*/ 1065914 h 1248796"/>
                <a:gd name="connsiteX10" fmla="*/ 0 w 2138080"/>
                <a:gd name="connsiteY10" fmla="*/ 1063685 h 1248796"/>
                <a:gd name="connsiteX11" fmla="*/ 120 w 2138080"/>
                <a:gd name="connsiteY11" fmla="*/ 1063636 h 1248796"/>
                <a:gd name="connsiteX12" fmla="*/ 413794 w 2138080"/>
                <a:gd name="connsiteY12" fmla="*/ 622120 h 1248796"/>
                <a:gd name="connsiteX13" fmla="*/ 91277 w 2138080"/>
                <a:gd name="connsiteY13" fmla="*/ 224945 h 1248796"/>
                <a:gd name="connsiteX14" fmla="*/ 4704 w 2138080"/>
                <a:gd name="connsiteY14" fmla="*/ 182834 h 1248796"/>
                <a:gd name="connsiteX15" fmla="*/ 104881 w 2138080"/>
                <a:gd name="connsiteY15" fmla="*/ 142582 h 1248796"/>
                <a:gd name="connsiteX16" fmla="*/ 1003281 w 2138080"/>
                <a:gd name="connsiteY16" fmla="*/ 0 h 12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38080" h="1248796">
                  <a:moveTo>
                    <a:pt x="1003281" y="0"/>
                  </a:moveTo>
                  <a:cubicBezTo>
                    <a:pt x="1442049" y="0"/>
                    <a:pt x="1834086" y="88452"/>
                    <a:pt x="2093136" y="227223"/>
                  </a:cubicBezTo>
                  <a:lnTo>
                    <a:pt x="2138080" y="253794"/>
                  </a:lnTo>
                  <a:lnTo>
                    <a:pt x="2097102" y="278020"/>
                  </a:lnTo>
                  <a:cubicBezTo>
                    <a:pt x="1944814" y="377675"/>
                    <a:pt x="1855891" y="497810"/>
                    <a:pt x="1855891" y="627127"/>
                  </a:cubicBezTo>
                  <a:cubicBezTo>
                    <a:pt x="1855891" y="756444"/>
                    <a:pt x="1944814" y="876579"/>
                    <a:pt x="2097102" y="976234"/>
                  </a:cubicBezTo>
                  <a:lnTo>
                    <a:pt x="2133464" y="997731"/>
                  </a:lnTo>
                  <a:lnTo>
                    <a:pt x="2093136" y="1021573"/>
                  </a:lnTo>
                  <a:cubicBezTo>
                    <a:pt x="1834086" y="1160344"/>
                    <a:pt x="1442049" y="1248796"/>
                    <a:pt x="1003281" y="1248796"/>
                  </a:cubicBezTo>
                  <a:cubicBezTo>
                    <a:pt x="613265" y="1248796"/>
                    <a:pt x="260172" y="1178908"/>
                    <a:pt x="4583" y="1065914"/>
                  </a:cubicBezTo>
                  <a:lnTo>
                    <a:pt x="0" y="1063685"/>
                  </a:lnTo>
                  <a:lnTo>
                    <a:pt x="120" y="1063636"/>
                  </a:lnTo>
                  <a:cubicBezTo>
                    <a:pt x="255709" y="950642"/>
                    <a:pt x="413794" y="794543"/>
                    <a:pt x="413794" y="622120"/>
                  </a:cubicBezTo>
                  <a:cubicBezTo>
                    <a:pt x="413794" y="471250"/>
                    <a:pt x="292760" y="332878"/>
                    <a:pt x="91277" y="224945"/>
                  </a:cubicBezTo>
                  <a:lnTo>
                    <a:pt x="4704" y="182834"/>
                  </a:lnTo>
                  <a:lnTo>
                    <a:pt x="104881" y="142582"/>
                  </a:lnTo>
                  <a:cubicBezTo>
                    <a:pt x="349022" y="53508"/>
                    <a:pt x="662017" y="0"/>
                    <a:pt x="1003281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15A37B-3621-4694-A848-86F33C63DCB2}"/>
                </a:ext>
              </a:extLst>
            </p:cNvPr>
            <p:cNvSpPr/>
            <p:nvPr/>
          </p:nvSpPr>
          <p:spPr>
            <a:xfrm>
              <a:off x="4901806" y="2617463"/>
              <a:ext cx="2226492" cy="1248796"/>
            </a:xfrm>
            <a:custGeom>
              <a:avLst/>
              <a:gdLst>
                <a:gd name="connsiteX0" fmla="*/ 1134799 w 2226492"/>
                <a:gd name="connsiteY0" fmla="*/ 0 h 1248796"/>
                <a:gd name="connsiteX1" fmla="*/ 2224654 w 2226492"/>
                <a:gd name="connsiteY1" fmla="*/ 227223 h 1248796"/>
                <a:gd name="connsiteX2" fmla="*/ 2226492 w 2226492"/>
                <a:gd name="connsiteY2" fmla="*/ 228310 h 1248796"/>
                <a:gd name="connsiteX3" fmla="*/ 2147024 w 2226492"/>
                <a:gd name="connsiteY3" fmla="*/ 275291 h 1248796"/>
                <a:gd name="connsiteX4" fmla="*/ 1905813 w 2226492"/>
                <a:gd name="connsiteY4" fmla="*/ 624398 h 1248796"/>
                <a:gd name="connsiteX5" fmla="*/ 2147024 w 2226492"/>
                <a:gd name="connsiteY5" fmla="*/ 973505 h 1248796"/>
                <a:gd name="connsiteX6" fmla="*/ 2226492 w 2226492"/>
                <a:gd name="connsiteY6" fmla="*/ 1020487 h 1248796"/>
                <a:gd name="connsiteX7" fmla="*/ 2224654 w 2226492"/>
                <a:gd name="connsiteY7" fmla="*/ 1021573 h 1248796"/>
                <a:gd name="connsiteX8" fmla="*/ 1134799 w 2226492"/>
                <a:gd name="connsiteY8" fmla="*/ 1248796 h 1248796"/>
                <a:gd name="connsiteX9" fmla="*/ 44944 w 2226492"/>
                <a:gd name="connsiteY9" fmla="*/ 1021573 h 1248796"/>
                <a:gd name="connsiteX10" fmla="*/ 0 w 2226492"/>
                <a:gd name="connsiteY10" fmla="*/ 995002 h 1248796"/>
                <a:gd name="connsiteX11" fmla="*/ 40978 w 2226492"/>
                <a:gd name="connsiteY11" fmla="*/ 970776 h 1248796"/>
                <a:gd name="connsiteX12" fmla="*/ 282189 w 2226492"/>
                <a:gd name="connsiteY12" fmla="*/ 621669 h 1248796"/>
                <a:gd name="connsiteX13" fmla="*/ 40978 w 2226492"/>
                <a:gd name="connsiteY13" fmla="*/ 272562 h 1248796"/>
                <a:gd name="connsiteX14" fmla="*/ 4616 w 2226492"/>
                <a:gd name="connsiteY14" fmla="*/ 251065 h 1248796"/>
                <a:gd name="connsiteX15" fmla="*/ 44944 w 2226492"/>
                <a:gd name="connsiteY15" fmla="*/ 227223 h 1248796"/>
                <a:gd name="connsiteX16" fmla="*/ 1134799 w 2226492"/>
                <a:gd name="connsiteY16" fmla="*/ 0 h 12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6492" h="1248796">
                  <a:moveTo>
                    <a:pt x="1134799" y="0"/>
                  </a:moveTo>
                  <a:cubicBezTo>
                    <a:pt x="1573567" y="0"/>
                    <a:pt x="1965605" y="88452"/>
                    <a:pt x="2224654" y="227223"/>
                  </a:cubicBezTo>
                  <a:lnTo>
                    <a:pt x="2226492" y="228310"/>
                  </a:lnTo>
                  <a:lnTo>
                    <a:pt x="2147024" y="275291"/>
                  </a:lnTo>
                  <a:cubicBezTo>
                    <a:pt x="1994736" y="374946"/>
                    <a:pt x="1905813" y="495081"/>
                    <a:pt x="1905813" y="624398"/>
                  </a:cubicBezTo>
                  <a:cubicBezTo>
                    <a:pt x="1905813" y="753715"/>
                    <a:pt x="1994736" y="873850"/>
                    <a:pt x="2147024" y="973505"/>
                  </a:cubicBezTo>
                  <a:lnTo>
                    <a:pt x="2226492" y="1020487"/>
                  </a:lnTo>
                  <a:lnTo>
                    <a:pt x="2224654" y="1021573"/>
                  </a:lnTo>
                  <a:cubicBezTo>
                    <a:pt x="1965605" y="1160344"/>
                    <a:pt x="1573567" y="1248796"/>
                    <a:pt x="1134799" y="1248796"/>
                  </a:cubicBezTo>
                  <a:cubicBezTo>
                    <a:pt x="696031" y="1248796"/>
                    <a:pt x="303994" y="1160344"/>
                    <a:pt x="44944" y="1021573"/>
                  </a:cubicBezTo>
                  <a:lnTo>
                    <a:pt x="0" y="995002"/>
                  </a:lnTo>
                  <a:lnTo>
                    <a:pt x="40978" y="970776"/>
                  </a:lnTo>
                  <a:cubicBezTo>
                    <a:pt x="193266" y="871121"/>
                    <a:pt x="282189" y="750986"/>
                    <a:pt x="282189" y="621669"/>
                  </a:cubicBezTo>
                  <a:cubicBezTo>
                    <a:pt x="282189" y="492352"/>
                    <a:pt x="193266" y="372217"/>
                    <a:pt x="40978" y="272562"/>
                  </a:cubicBezTo>
                  <a:lnTo>
                    <a:pt x="4616" y="251065"/>
                  </a:lnTo>
                  <a:lnTo>
                    <a:pt x="44944" y="227223"/>
                  </a:lnTo>
                  <a:cubicBezTo>
                    <a:pt x="303994" y="88452"/>
                    <a:pt x="696031" y="0"/>
                    <a:pt x="1134799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56B8C1F-AEC2-4A49-BFCD-7E0924147D6B}"/>
                </a:ext>
              </a:extLst>
            </p:cNvPr>
            <p:cNvSpPr/>
            <p:nvPr/>
          </p:nvSpPr>
          <p:spPr>
            <a:xfrm>
              <a:off x="7128298" y="2617463"/>
              <a:ext cx="2228419" cy="1248796"/>
            </a:xfrm>
            <a:custGeom>
              <a:avLst/>
              <a:gdLst>
                <a:gd name="connsiteX0" fmla="*/ 1091693 w 2228419"/>
                <a:gd name="connsiteY0" fmla="*/ 0 h 1248796"/>
                <a:gd name="connsiteX1" fmla="*/ 2181548 w 2228419"/>
                <a:gd name="connsiteY1" fmla="*/ 227223 h 1248796"/>
                <a:gd name="connsiteX2" fmla="*/ 2219949 w 2228419"/>
                <a:gd name="connsiteY2" fmla="*/ 249926 h 1248796"/>
                <a:gd name="connsiteX3" fmla="*/ 2185514 w 2228419"/>
                <a:gd name="connsiteY3" fmla="*/ 270284 h 1248796"/>
                <a:gd name="connsiteX4" fmla="*/ 1944303 w 2228419"/>
                <a:gd name="connsiteY4" fmla="*/ 619391 h 1248796"/>
                <a:gd name="connsiteX5" fmla="*/ 2185514 w 2228419"/>
                <a:gd name="connsiteY5" fmla="*/ 968498 h 1248796"/>
                <a:gd name="connsiteX6" fmla="*/ 2228419 w 2228419"/>
                <a:gd name="connsiteY6" fmla="*/ 993863 h 1248796"/>
                <a:gd name="connsiteX7" fmla="*/ 2181548 w 2228419"/>
                <a:gd name="connsiteY7" fmla="*/ 1021573 h 1248796"/>
                <a:gd name="connsiteX8" fmla="*/ 1091693 w 2228419"/>
                <a:gd name="connsiteY8" fmla="*/ 1248796 h 1248796"/>
                <a:gd name="connsiteX9" fmla="*/ 1838 w 2228419"/>
                <a:gd name="connsiteY9" fmla="*/ 1021573 h 1248796"/>
                <a:gd name="connsiteX10" fmla="*/ 0 w 2228419"/>
                <a:gd name="connsiteY10" fmla="*/ 1020487 h 1248796"/>
                <a:gd name="connsiteX11" fmla="*/ 79468 w 2228419"/>
                <a:gd name="connsiteY11" fmla="*/ 973505 h 1248796"/>
                <a:gd name="connsiteX12" fmla="*/ 320679 w 2228419"/>
                <a:gd name="connsiteY12" fmla="*/ 624398 h 1248796"/>
                <a:gd name="connsiteX13" fmla="*/ 79468 w 2228419"/>
                <a:gd name="connsiteY13" fmla="*/ 275291 h 1248796"/>
                <a:gd name="connsiteX14" fmla="*/ 0 w 2228419"/>
                <a:gd name="connsiteY14" fmla="*/ 228310 h 1248796"/>
                <a:gd name="connsiteX15" fmla="*/ 1838 w 2228419"/>
                <a:gd name="connsiteY15" fmla="*/ 227223 h 1248796"/>
                <a:gd name="connsiteX16" fmla="*/ 1091693 w 2228419"/>
                <a:gd name="connsiteY16" fmla="*/ 0 h 124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419" h="1248796">
                  <a:moveTo>
                    <a:pt x="1091693" y="0"/>
                  </a:moveTo>
                  <a:cubicBezTo>
                    <a:pt x="1530461" y="0"/>
                    <a:pt x="1922498" y="88452"/>
                    <a:pt x="2181548" y="227223"/>
                  </a:cubicBezTo>
                  <a:lnTo>
                    <a:pt x="2219949" y="249926"/>
                  </a:lnTo>
                  <a:lnTo>
                    <a:pt x="2185514" y="270284"/>
                  </a:lnTo>
                  <a:cubicBezTo>
                    <a:pt x="2033226" y="369939"/>
                    <a:pt x="1944303" y="490074"/>
                    <a:pt x="1944303" y="619391"/>
                  </a:cubicBezTo>
                  <a:cubicBezTo>
                    <a:pt x="1944303" y="748708"/>
                    <a:pt x="2033226" y="868843"/>
                    <a:pt x="2185514" y="968498"/>
                  </a:cubicBezTo>
                  <a:lnTo>
                    <a:pt x="2228419" y="993863"/>
                  </a:lnTo>
                  <a:lnTo>
                    <a:pt x="2181548" y="1021573"/>
                  </a:lnTo>
                  <a:cubicBezTo>
                    <a:pt x="1922498" y="1160344"/>
                    <a:pt x="1530461" y="1248796"/>
                    <a:pt x="1091693" y="1248796"/>
                  </a:cubicBezTo>
                  <a:cubicBezTo>
                    <a:pt x="652925" y="1248796"/>
                    <a:pt x="260888" y="1160344"/>
                    <a:pt x="1838" y="1021573"/>
                  </a:cubicBezTo>
                  <a:lnTo>
                    <a:pt x="0" y="1020487"/>
                  </a:lnTo>
                  <a:lnTo>
                    <a:pt x="79468" y="973505"/>
                  </a:lnTo>
                  <a:cubicBezTo>
                    <a:pt x="231756" y="873850"/>
                    <a:pt x="320679" y="753715"/>
                    <a:pt x="320679" y="624398"/>
                  </a:cubicBezTo>
                  <a:cubicBezTo>
                    <a:pt x="320679" y="495081"/>
                    <a:pt x="231756" y="374946"/>
                    <a:pt x="79468" y="275291"/>
                  </a:cubicBezTo>
                  <a:lnTo>
                    <a:pt x="0" y="228310"/>
                  </a:lnTo>
                  <a:lnTo>
                    <a:pt x="1838" y="227223"/>
                  </a:lnTo>
                  <a:cubicBezTo>
                    <a:pt x="260888" y="88452"/>
                    <a:pt x="652925" y="0"/>
                    <a:pt x="1091693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B600DE-EAE0-4451-9455-6614DAA7BE35}"/>
                </a:ext>
              </a:extLst>
            </p:cNvPr>
            <p:cNvGrpSpPr/>
            <p:nvPr/>
          </p:nvGrpSpPr>
          <p:grpSpPr>
            <a:xfrm>
              <a:off x="3370326" y="2732669"/>
              <a:ext cx="914094" cy="1008369"/>
              <a:chOff x="7069949" y="3275554"/>
              <a:chExt cx="1616545" cy="1783267"/>
            </a:xfrm>
            <a:grpFill/>
          </p:grpSpPr>
          <p:pic>
            <p:nvPicPr>
              <p:cNvPr id="9" name="Picture 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C6BC5DB6-6F6A-4376-8A3C-2F2C174A6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69949" y="3442276"/>
                <a:ext cx="1616545" cy="1616545"/>
              </a:xfrm>
              <a:prstGeom prst="rect">
                <a:avLst/>
              </a:prstGeom>
              <a:grpFill/>
            </p:spPr>
          </p:pic>
          <p:pic>
            <p:nvPicPr>
              <p:cNvPr id="10" name="Picture 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54FA1217-05EB-49D4-ABEA-2F19A9A40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96200" y="3275554"/>
                <a:ext cx="391418" cy="391418"/>
              </a:xfrm>
              <a:prstGeom prst="rect">
                <a:avLst/>
              </a:prstGeom>
              <a:grpFill/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F652388-1D5B-4513-AF86-00D3D59C3526}"/>
                </a:ext>
              </a:extLst>
            </p:cNvPr>
            <p:cNvGrpSpPr/>
            <p:nvPr/>
          </p:nvGrpSpPr>
          <p:grpSpPr>
            <a:xfrm>
              <a:off x="5761299" y="2732669"/>
              <a:ext cx="669401" cy="873595"/>
              <a:chOff x="9648823" y="3247133"/>
              <a:chExt cx="1283170" cy="1674588"/>
            </a:xfrm>
            <a:grpFill/>
          </p:grpSpPr>
          <p:pic>
            <p:nvPicPr>
              <p:cNvPr id="22" name="Picture 2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C529542-396A-4B52-B4AA-DDC4CC3A9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8823" y="3638551"/>
                <a:ext cx="1283170" cy="1283170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D10D7B21-74B5-4C51-BDBB-B18DC8DAB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99040" y="3247133"/>
                <a:ext cx="391418" cy="391418"/>
              </a:xfrm>
              <a:prstGeom prst="rect">
                <a:avLst/>
              </a:prstGeom>
              <a:grpFill/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708F378-16AE-4558-806C-4296A5BFFEF4}"/>
                </a:ext>
              </a:extLst>
            </p:cNvPr>
            <p:cNvGrpSpPr/>
            <p:nvPr/>
          </p:nvGrpSpPr>
          <p:grpSpPr>
            <a:xfrm>
              <a:off x="7824137" y="2731949"/>
              <a:ext cx="914094" cy="1008369"/>
              <a:chOff x="7069949" y="3275554"/>
              <a:chExt cx="1616545" cy="1783267"/>
            </a:xfrm>
            <a:grpFill/>
          </p:grpSpPr>
          <p:pic>
            <p:nvPicPr>
              <p:cNvPr id="25" name="Picture 2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DF464F8F-1FA5-4BE4-80E9-328725E93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69949" y="3442276"/>
                <a:ext cx="1616545" cy="1616545"/>
              </a:xfrm>
              <a:prstGeom prst="rect">
                <a:avLst/>
              </a:prstGeom>
              <a:grpFill/>
            </p:spPr>
          </p:pic>
          <p:pic>
            <p:nvPicPr>
              <p:cNvPr id="26" name="Picture 25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DCDB1634-442C-432C-93A4-34A7A2BB3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96200" y="3275554"/>
                <a:ext cx="391418" cy="391418"/>
              </a:xfrm>
              <a:prstGeom prst="rect">
                <a:avLst/>
              </a:prstGeom>
              <a:grpFill/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16938F6-5024-4CB3-BE8B-8E38174E11CA}"/>
                </a:ext>
              </a:extLst>
            </p:cNvPr>
            <p:cNvGrpSpPr/>
            <p:nvPr/>
          </p:nvGrpSpPr>
          <p:grpSpPr>
            <a:xfrm>
              <a:off x="10123973" y="2767378"/>
              <a:ext cx="914094" cy="1008369"/>
              <a:chOff x="7069949" y="3275554"/>
              <a:chExt cx="1616545" cy="1783267"/>
            </a:xfrm>
            <a:grpFill/>
          </p:grpSpPr>
          <p:pic>
            <p:nvPicPr>
              <p:cNvPr id="47" name="Picture 4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7E41A1C-3E1C-4E04-9054-C0BFA5359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69949" y="3442276"/>
                <a:ext cx="1616545" cy="1616545"/>
              </a:xfrm>
              <a:prstGeom prst="rect">
                <a:avLst/>
              </a:prstGeom>
              <a:grpFill/>
            </p:spPr>
          </p:pic>
          <p:pic>
            <p:nvPicPr>
              <p:cNvPr id="48" name="Picture 4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662E2B0C-6BEE-47BA-A34C-4270C4448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96200" y="3275554"/>
                <a:ext cx="391418" cy="391418"/>
              </a:xfrm>
              <a:prstGeom prst="rect">
                <a:avLst/>
              </a:prstGeom>
              <a:grpFill/>
            </p:spPr>
          </p:pic>
        </p:grpSp>
      </p:grp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0EB1D0EF-9E04-4150-B3CC-043AD1356575}"/>
              </a:ext>
            </a:extLst>
          </p:cNvPr>
          <p:cNvCxnSpPr>
            <a:stCxn id="13" idx="0"/>
            <a:endCxn id="48" idx="0"/>
          </p:cNvCxnSpPr>
          <p:nvPr/>
        </p:nvCxnSpPr>
        <p:spPr>
          <a:xfrm rot="16200000" flipH="1">
            <a:off x="6055461" y="-1130813"/>
            <a:ext cx="27425" cy="8899360"/>
          </a:xfrm>
          <a:prstGeom prst="bentConnector3">
            <a:avLst>
              <a:gd name="adj1" fmla="val -2709025"/>
            </a:avLst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E5D4790-B911-4920-99E2-5E9253462C71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3757467" y="2572969"/>
            <a:ext cx="7740" cy="72490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B799F12-669C-44F7-8FAC-1AB5D540EAEE}"/>
              </a:ext>
            </a:extLst>
          </p:cNvPr>
          <p:cNvCxnSpPr>
            <a:cxnSpLocks/>
            <a:stCxn id="23" idx="0"/>
            <a:endCxn id="15" idx="2"/>
          </p:cNvCxnSpPr>
          <p:nvPr/>
        </p:nvCxnSpPr>
        <p:spPr>
          <a:xfrm flipH="1" flipV="1">
            <a:off x="6026093" y="2044361"/>
            <a:ext cx="2265" cy="125351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172AA77-42D3-4647-A926-9E68D1FCE9BD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8207032" y="2572969"/>
            <a:ext cx="11986" cy="72418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76135BA4-5C87-42F8-B8A0-15E84E6EA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589" y="399860"/>
            <a:ext cx="829535" cy="829535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68F8D82F-AAEF-4E7E-9125-AB081C527C8E}"/>
              </a:ext>
            </a:extLst>
          </p:cNvPr>
          <p:cNvGrpSpPr/>
          <p:nvPr/>
        </p:nvGrpSpPr>
        <p:grpSpPr>
          <a:xfrm>
            <a:off x="723528" y="5075367"/>
            <a:ext cx="1130730" cy="1306775"/>
            <a:chOff x="723528" y="5075367"/>
            <a:chExt cx="1130730" cy="1306775"/>
          </a:xfrm>
        </p:grpSpPr>
        <p:pic>
          <p:nvPicPr>
            <p:cNvPr id="75" name="Google Shape;157;p5" descr="🚗 Automobile (Car) Emoji">
              <a:extLst>
                <a:ext uri="{FF2B5EF4-FFF2-40B4-BE49-F238E27FC236}">
                  <a16:creationId xmlns:a16="http://schemas.microsoft.com/office/drawing/2014/main" id="{563DDC3F-4D59-4E10-9F14-D3E88241BDF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723528" y="5264141"/>
              <a:ext cx="1118001" cy="1118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7254EC3-A369-4CFF-A34B-52C3F1CDD14D}"/>
                </a:ext>
              </a:extLst>
            </p:cNvPr>
            <p:cNvGrpSpPr/>
            <p:nvPr/>
          </p:nvGrpSpPr>
          <p:grpSpPr>
            <a:xfrm>
              <a:off x="1388095" y="5075367"/>
              <a:ext cx="466163" cy="661069"/>
              <a:chOff x="903764" y="4308277"/>
              <a:chExt cx="1146164" cy="1625384"/>
            </a:xfrm>
          </p:grpSpPr>
          <p:pic>
            <p:nvPicPr>
              <p:cNvPr id="79" name="Picture 7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9A7F64F-89AB-4A59-B1A2-7C37AB90F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9870" t="8936" r="26789" b="29600"/>
              <a:stretch/>
            </p:blipFill>
            <p:spPr>
              <a:xfrm flipH="1">
                <a:off x="903764" y="4308277"/>
                <a:ext cx="1146164" cy="1625384"/>
              </a:xfrm>
              <a:prstGeom prst="rect">
                <a:avLst/>
              </a:prstGeom>
            </p:spPr>
          </p:pic>
          <p:pic>
            <p:nvPicPr>
              <p:cNvPr id="80" name="Picture 7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38AE847-0B44-4871-A439-E0064CDDC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7528" t="4631" r="7156" b="23289"/>
              <a:stretch/>
            </p:blipFill>
            <p:spPr>
              <a:xfrm>
                <a:off x="1305108" y="4942146"/>
                <a:ext cx="446566" cy="377286"/>
              </a:xfrm>
              <a:prstGeom prst="rect">
                <a:avLst/>
              </a:prstGeom>
            </p:spPr>
          </p:pic>
        </p:grpSp>
      </p:grp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F28F7C81-31AF-4301-A761-E97378FE2B48}"/>
              </a:ext>
            </a:extLst>
          </p:cNvPr>
          <p:cNvCxnSpPr>
            <a:stCxn id="15" idx="0"/>
            <a:endCxn id="67" idx="1"/>
          </p:cNvCxnSpPr>
          <p:nvPr/>
        </p:nvCxnSpPr>
        <p:spPr>
          <a:xfrm rot="5400000" flipH="1" flipV="1">
            <a:off x="6162901" y="677821"/>
            <a:ext cx="604881" cy="878496"/>
          </a:xfrm>
          <a:prstGeom prst="bentConnector2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79388 0.0013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8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357393" y="103086"/>
            <a:ext cx="11519174" cy="63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dirty="0"/>
              <a:t>Handovers interrupt data activity!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10099040" y="6502213"/>
            <a:ext cx="20929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152648-FDB7-495D-B858-7C047FB67459}"/>
              </a:ext>
            </a:extLst>
          </p:cNvPr>
          <p:cNvGrpSpPr/>
          <p:nvPr/>
        </p:nvGrpSpPr>
        <p:grpSpPr>
          <a:xfrm>
            <a:off x="5549013" y="938250"/>
            <a:ext cx="2304781" cy="1686535"/>
            <a:chOff x="5429340" y="886434"/>
            <a:chExt cx="2304781" cy="168653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08453B5-FE9D-4C3C-8010-009CC81F2ED4}"/>
                </a:ext>
              </a:extLst>
            </p:cNvPr>
            <p:cNvGrpSpPr/>
            <p:nvPr/>
          </p:nvGrpSpPr>
          <p:grpSpPr>
            <a:xfrm>
              <a:off x="5429340" y="1661148"/>
              <a:ext cx="1193506" cy="624852"/>
              <a:chOff x="4057650" y="1491469"/>
              <a:chExt cx="1193506" cy="624852"/>
            </a:xfrm>
          </p:grpSpPr>
          <p:pic>
            <p:nvPicPr>
              <p:cNvPr id="5" name="Picture 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BE610E4-ABE1-4276-A7F2-7B4734493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2962" y="1546290"/>
                <a:ext cx="515210" cy="515210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CACDFBC-6966-4DE8-BE40-482DBD7B6134}"/>
                  </a:ext>
                </a:extLst>
              </p:cNvPr>
              <p:cNvSpPr/>
              <p:nvPr/>
            </p:nvSpPr>
            <p:spPr>
              <a:xfrm>
                <a:off x="4057650" y="1491469"/>
                <a:ext cx="1193506" cy="624852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BCF75C-D871-4A4A-B35B-449B45CF39F8}"/>
                  </a:ext>
                </a:extLst>
              </p:cNvPr>
              <p:cNvSpPr txBox="1"/>
              <p:nvPr/>
            </p:nvSpPr>
            <p:spPr>
              <a:xfrm>
                <a:off x="4068265" y="1603840"/>
                <a:ext cx="62469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Verdana" panose="020B0604030504040204" pitchFamily="34" charset="0"/>
                    <a:ea typeface="Verdana" panose="020B0604030504040204" pitchFamily="34" charset="0"/>
                  </a:rPr>
                  <a:t>4G/5G Core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B799F12-669C-44F7-8FAC-1AB5D540EA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6093" y="2286000"/>
              <a:ext cx="0" cy="28696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76135BA4-5C87-42F8-B8A0-15E84E6EA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4586" y="886434"/>
              <a:ext cx="829535" cy="829535"/>
            </a:xfrm>
            <a:prstGeom prst="rect">
              <a:avLst/>
            </a:prstGeom>
          </p:spPr>
        </p:pic>
        <p:cxnSp>
          <p:nvCxnSpPr>
            <p:cNvPr id="71" name="Connector: Elbow 70">
              <a:extLst>
                <a:ext uri="{FF2B5EF4-FFF2-40B4-BE49-F238E27FC236}">
                  <a16:creationId xmlns:a16="http://schemas.microsoft.com/office/drawing/2014/main" id="{F28F7C81-31AF-4301-A761-E97378FE2B48}"/>
                </a:ext>
              </a:extLst>
            </p:cNvPr>
            <p:cNvCxnSpPr>
              <a:stCxn id="15" idx="0"/>
              <a:endCxn id="67" idx="1"/>
            </p:cNvCxnSpPr>
            <p:nvPr/>
          </p:nvCxnSpPr>
          <p:spPr>
            <a:xfrm rot="5400000" flipH="1" flipV="1">
              <a:off x="6285366" y="1041929"/>
              <a:ext cx="359946" cy="878493"/>
            </a:xfrm>
            <a:prstGeom prst="bentConnector2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C3D6BCAF-2314-4534-946F-551DC396F057}"/>
              </a:ext>
            </a:extLst>
          </p:cNvPr>
          <p:cNvSpPr/>
          <p:nvPr/>
        </p:nvSpPr>
        <p:spPr>
          <a:xfrm>
            <a:off x="4460524" y="3278667"/>
            <a:ext cx="2444063" cy="1354399"/>
          </a:xfrm>
          <a:custGeom>
            <a:avLst/>
            <a:gdLst>
              <a:gd name="connsiteX0" fmla="*/ 1222029 w 2444063"/>
              <a:gd name="connsiteY0" fmla="*/ 0 h 1354399"/>
              <a:gd name="connsiteX1" fmla="*/ 1252778 w 2444063"/>
              <a:gd name="connsiteY1" fmla="*/ 6109 h 1354399"/>
              <a:gd name="connsiteX2" fmla="*/ 2444063 w 2444063"/>
              <a:gd name="connsiteY2" fmla="*/ 677200 h 1354399"/>
              <a:gd name="connsiteX3" fmla="*/ 1252778 w 2444063"/>
              <a:gd name="connsiteY3" fmla="*/ 1348291 h 1354399"/>
              <a:gd name="connsiteX4" fmla="*/ 1222034 w 2444063"/>
              <a:gd name="connsiteY4" fmla="*/ 1354399 h 1354399"/>
              <a:gd name="connsiteX5" fmla="*/ 1191285 w 2444063"/>
              <a:gd name="connsiteY5" fmla="*/ 1348290 h 1354399"/>
              <a:gd name="connsiteX6" fmla="*/ 0 w 2444063"/>
              <a:gd name="connsiteY6" fmla="*/ 677199 h 1354399"/>
              <a:gd name="connsiteX7" fmla="*/ 1191285 w 2444063"/>
              <a:gd name="connsiteY7" fmla="*/ 6108 h 1354399"/>
              <a:gd name="connsiteX8" fmla="*/ 1222029 w 2444063"/>
              <a:gd name="connsiteY8" fmla="*/ 0 h 135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4063" h="1354399">
                <a:moveTo>
                  <a:pt x="1222029" y="0"/>
                </a:moveTo>
                <a:lnTo>
                  <a:pt x="1252778" y="6109"/>
                </a:lnTo>
                <a:cubicBezTo>
                  <a:pt x="1980326" y="165622"/>
                  <a:pt x="2444063" y="407024"/>
                  <a:pt x="2444063" y="677200"/>
                </a:cubicBezTo>
                <a:cubicBezTo>
                  <a:pt x="2444063" y="947377"/>
                  <a:pt x="1980326" y="1188779"/>
                  <a:pt x="1252778" y="1348291"/>
                </a:cubicBezTo>
                <a:lnTo>
                  <a:pt x="1222034" y="1354399"/>
                </a:lnTo>
                <a:lnTo>
                  <a:pt x="1191285" y="1348290"/>
                </a:lnTo>
                <a:cubicBezTo>
                  <a:pt x="463738" y="1188778"/>
                  <a:pt x="0" y="947376"/>
                  <a:pt x="0" y="677199"/>
                </a:cubicBezTo>
                <a:cubicBezTo>
                  <a:pt x="0" y="407023"/>
                  <a:pt x="463738" y="165621"/>
                  <a:pt x="1191285" y="6108"/>
                </a:cubicBezTo>
                <a:lnTo>
                  <a:pt x="1222029" y="0"/>
                </a:lnTo>
                <a:close/>
              </a:path>
            </a:pathLst>
          </a:custGeom>
          <a:solidFill>
            <a:srgbClr val="B1C5D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B2D4935A-3CE1-4E8F-9E9A-837E4191AC52}"/>
              </a:ext>
            </a:extLst>
          </p:cNvPr>
          <p:cNvSpPr/>
          <p:nvPr/>
        </p:nvSpPr>
        <p:spPr>
          <a:xfrm>
            <a:off x="5682553" y="3086180"/>
            <a:ext cx="5325165" cy="1739370"/>
          </a:xfrm>
          <a:custGeom>
            <a:avLst/>
            <a:gdLst>
              <a:gd name="connsiteX0" fmla="*/ 2051568 w 5325165"/>
              <a:gd name="connsiteY0" fmla="*/ 0 h 1739370"/>
              <a:gd name="connsiteX1" fmla="*/ 5325165 w 5325165"/>
              <a:gd name="connsiteY1" fmla="*/ 869685 h 1739370"/>
              <a:gd name="connsiteX2" fmla="*/ 2051568 w 5325165"/>
              <a:gd name="connsiteY2" fmla="*/ 1739370 h 1739370"/>
              <a:gd name="connsiteX3" fmla="*/ 221269 w 5325165"/>
              <a:gd name="connsiteY3" fmla="*/ 1590842 h 1739370"/>
              <a:gd name="connsiteX4" fmla="*/ 5 w 5325165"/>
              <a:gd name="connsiteY4" fmla="*/ 1546885 h 1739370"/>
              <a:gd name="connsiteX5" fmla="*/ 30749 w 5325165"/>
              <a:gd name="connsiteY5" fmla="*/ 1540777 h 1739370"/>
              <a:gd name="connsiteX6" fmla="*/ 1222034 w 5325165"/>
              <a:gd name="connsiteY6" fmla="*/ 869686 h 1739370"/>
              <a:gd name="connsiteX7" fmla="*/ 30749 w 5325165"/>
              <a:gd name="connsiteY7" fmla="*/ 198595 h 1739370"/>
              <a:gd name="connsiteX8" fmla="*/ 0 w 5325165"/>
              <a:gd name="connsiteY8" fmla="*/ 192486 h 1739370"/>
              <a:gd name="connsiteX9" fmla="*/ 221269 w 5325165"/>
              <a:gd name="connsiteY9" fmla="*/ 148528 h 1739370"/>
              <a:gd name="connsiteX10" fmla="*/ 2051568 w 5325165"/>
              <a:gd name="connsiteY10" fmla="*/ 0 h 173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5165" h="1739370">
                <a:moveTo>
                  <a:pt x="2051568" y="0"/>
                </a:moveTo>
                <a:cubicBezTo>
                  <a:pt x="3859526" y="0"/>
                  <a:pt x="5325165" y="389371"/>
                  <a:pt x="5325165" y="869685"/>
                </a:cubicBezTo>
                <a:cubicBezTo>
                  <a:pt x="5325165" y="1349999"/>
                  <a:pt x="3859526" y="1739370"/>
                  <a:pt x="2051568" y="1739370"/>
                </a:cubicBezTo>
                <a:cubicBezTo>
                  <a:pt x="1373584" y="1739370"/>
                  <a:pt x="743738" y="1684615"/>
                  <a:pt x="221269" y="1590842"/>
                </a:cubicBezTo>
                <a:lnTo>
                  <a:pt x="5" y="1546885"/>
                </a:lnTo>
                <a:lnTo>
                  <a:pt x="30749" y="1540777"/>
                </a:lnTo>
                <a:cubicBezTo>
                  <a:pt x="758297" y="1381265"/>
                  <a:pt x="1222034" y="1139863"/>
                  <a:pt x="1222034" y="869686"/>
                </a:cubicBezTo>
                <a:cubicBezTo>
                  <a:pt x="1222034" y="599510"/>
                  <a:pt x="758297" y="358108"/>
                  <a:pt x="30749" y="198595"/>
                </a:cubicBezTo>
                <a:lnTo>
                  <a:pt x="0" y="192486"/>
                </a:lnTo>
                <a:lnTo>
                  <a:pt x="221269" y="148528"/>
                </a:lnTo>
                <a:cubicBezTo>
                  <a:pt x="743738" y="54755"/>
                  <a:pt x="1373584" y="0"/>
                  <a:pt x="2051568" y="0"/>
                </a:cubicBezTo>
                <a:close/>
              </a:path>
            </a:pathLst>
          </a:custGeom>
          <a:solidFill>
            <a:srgbClr val="CBD7E6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CEE7B84-A6E2-43C5-BAA4-9DA130481CFB}"/>
              </a:ext>
            </a:extLst>
          </p:cNvPr>
          <p:cNvSpPr/>
          <p:nvPr/>
        </p:nvSpPr>
        <p:spPr>
          <a:xfrm>
            <a:off x="357393" y="3086181"/>
            <a:ext cx="5325165" cy="1739370"/>
          </a:xfrm>
          <a:custGeom>
            <a:avLst/>
            <a:gdLst>
              <a:gd name="connsiteX0" fmla="*/ 3273597 w 5325165"/>
              <a:gd name="connsiteY0" fmla="*/ 0 h 1739370"/>
              <a:gd name="connsiteX1" fmla="*/ 5103896 w 5325165"/>
              <a:gd name="connsiteY1" fmla="*/ 148528 h 1739370"/>
              <a:gd name="connsiteX2" fmla="*/ 5325160 w 5325165"/>
              <a:gd name="connsiteY2" fmla="*/ 192485 h 1739370"/>
              <a:gd name="connsiteX3" fmla="*/ 5294416 w 5325165"/>
              <a:gd name="connsiteY3" fmla="*/ 198593 h 1739370"/>
              <a:gd name="connsiteX4" fmla="*/ 4103131 w 5325165"/>
              <a:gd name="connsiteY4" fmla="*/ 869684 h 1739370"/>
              <a:gd name="connsiteX5" fmla="*/ 5294416 w 5325165"/>
              <a:gd name="connsiteY5" fmla="*/ 1540775 h 1739370"/>
              <a:gd name="connsiteX6" fmla="*/ 5325165 w 5325165"/>
              <a:gd name="connsiteY6" fmla="*/ 1546884 h 1739370"/>
              <a:gd name="connsiteX7" fmla="*/ 5103896 w 5325165"/>
              <a:gd name="connsiteY7" fmla="*/ 1590842 h 1739370"/>
              <a:gd name="connsiteX8" fmla="*/ 3273597 w 5325165"/>
              <a:gd name="connsiteY8" fmla="*/ 1739370 h 1739370"/>
              <a:gd name="connsiteX9" fmla="*/ 0 w 5325165"/>
              <a:gd name="connsiteY9" fmla="*/ 869685 h 1739370"/>
              <a:gd name="connsiteX10" fmla="*/ 3273597 w 5325165"/>
              <a:gd name="connsiteY10" fmla="*/ 0 h 173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25165" h="1739370">
                <a:moveTo>
                  <a:pt x="3273597" y="0"/>
                </a:moveTo>
                <a:cubicBezTo>
                  <a:pt x="3951581" y="0"/>
                  <a:pt x="4581427" y="54755"/>
                  <a:pt x="5103896" y="148528"/>
                </a:cubicBezTo>
                <a:lnTo>
                  <a:pt x="5325160" y="192485"/>
                </a:lnTo>
                <a:lnTo>
                  <a:pt x="5294416" y="198593"/>
                </a:lnTo>
                <a:cubicBezTo>
                  <a:pt x="4566869" y="358106"/>
                  <a:pt x="4103131" y="599508"/>
                  <a:pt x="4103131" y="869684"/>
                </a:cubicBezTo>
                <a:cubicBezTo>
                  <a:pt x="4103131" y="1139861"/>
                  <a:pt x="4566869" y="1381263"/>
                  <a:pt x="5294416" y="1540775"/>
                </a:cubicBezTo>
                <a:lnTo>
                  <a:pt x="5325165" y="1546884"/>
                </a:lnTo>
                <a:lnTo>
                  <a:pt x="5103896" y="1590842"/>
                </a:lnTo>
                <a:cubicBezTo>
                  <a:pt x="4581427" y="1684615"/>
                  <a:pt x="3951581" y="1739370"/>
                  <a:pt x="3273597" y="1739370"/>
                </a:cubicBezTo>
                <a:cubicBezTo>
                  <a:pt x="1465639" y="1739370"/>
                  <a:pt x="0" y="1349999"/>
                  <a:pt x="0" y="869685"/>
                </a:cubicBezTo>
                <a:cubicBezTo>
                  <a:pt x="0" y="389371"/>
                  <a:pt x="1465639" y="0"/>
                  <a:pt x="3273597" y="0"/>
                </a:cubicBezTo>
                <a:close/>
              </a:path>
            </a:pathLst>
          </a:custGeom>
          <a:solidFill>
            <a:srgbClr val="C7D5E5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98FB9D7-D558-40EC-98B9-5000B471C2DA}"/>
              </a:ext>
            </a:extLst>
          </p:cNvPr>
          <p:cNvGrpSpPr/>
          <p:nvPr/>
        </p:nvGrpSpPr>
        <p:grpSpPr>
          <a:xfrm>
            <a:off x="8771861" y="3277272"/>
            <a:ext cx="1189497" cy="1312175"/>
            <a:chOff x="7069949" y="3275554"/>
            <a:chExt cx="1616545" cy="1783267"/>
          </a:xfrm>
        </p:grpSpPr>
        <p:pic>
          <p:nvPicPr>
            <p:cNvPr id="65" name="Picture 6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C03A044-CACA-4611-85DD-AD7B12E00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9949" y="3442276"/>
              <a:ext cx="1616545" cy="1616545"/>
            </a:xfrm>
            <a:prstGeom prst="rect">
              <a:avLst/>
            </a:prstGeom>
          </p:spPr>
        </p:pic>
        <p:pic>
          <p:nvPicPr>
            <p:cNvPr id="66" name="Picture 6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314D230-0A6C-41F9-862D-952319B9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96200" y="3275554"/>
              <a:ext cx="391418" cy="391418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796037D-D9F2-4593-A2A9-95EE2A29E640}"/>
              </a:ext>
            </a:extLst>
          </p:cNvPr>
          <p:cNvGrpSpPr/>
          <p:nvPr/>
        </p:nvGrpSpPr>
        <p:grpSpPr>
          <a:xfrm>
            <a:off x="1991880" y="3215934"/>
            <a:ext cx="1189497" cy="1312175"/>
            <a:chOff x="7069949" y="3275554"/>
            <a:chExt cx="1616545" cy="1783267"/>
          </a:xfrm>
        </p:grpSpPr>
        <p:pic>
          <p:nvPicPr>
            <p:cNvPr id="69" name="Picture 6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30DAF17-1869-4B83-9DBD-50D5C971C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9949" y="3442276"/>
              <a:ext cx="1616545" cy="1616545"/>
            </a:xfrm>
            <a:prstGeom prst="rect">
              <a:avLst/>
            </a:prstGeom>
          </p:spPr>
        </p:pic>
        <p:pic>
          <p:nvPicPr>
            <p:cNvPr id="70" name="Picture 6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915DA3B-0387-4198-898E-8D38D433D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96200" y="3275554"/>
              <a:ext cx="391418" cy="391418"/>
            </a:xfrm>
            <a:prstGeom prst="rect">
              <a:avLst/>
            </a:prstGeom>
          </p:spPr>
        </p:pic>
      </p:grp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0EB1D0EF-9E04-4150-B3CC-043AD1356575}"/>
              </a:ext>
            </a:extLst>
          </p:cNvPr>
          <p:cNvCxnSpPr>
            <a:cxnSpLocks/>
            <a:stCxn id="70" idx="0"/>
            <a:endCxn id="66" idx="0"/>
          </p:cNvCxnSpPr>
          <p:nvPr/>
        </p:nvCxnSpPr>
        <p:spPr>
          <a:xfrm rot="16200000" flipH="1">
            <a:off x="5956021" y="-143387"/>
            <a:ext cx="61338" cy="6779981"/>
          </a:xfrm>
          <a:prstGeom prst="bentConnector3">
            <a:avLst>
              <a:gd name="adj1" fmla="val -979393"/>
            </a:avLst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ED69676-C909-4421-A7A3-B76355DBAA16}"/>
              </a:ext>
            </a:extLst>
          </p:cNvPr>
          <p:cNvGrpSpPr/>
          <p:nvPr/>
        </p:nvGrpSpPr>
        <p:grpSpPr>
          <a:xfrm>
            <a:off x="1050620" y="5232733"/>
            <a:ext cx="1164543" cy="1375805"/>
            <a:chOff x="689715" y="5075367"/>
            <a:chExt cx="1164543" cy="1375805"/>
          </a:xfrm>
        </p:grpSpPr>
        <p:pic>
          <p:nvPicPr>
            <p:cNvPr id="75" name="Google Shape;157;p5" descr="🚗 Automobile (Car) Emoji">
              <a:extLst>
                <a:ext uri="{FF2B5EF4-FFF2-40B4-BE49-F238E27FC236}">
                  <a16:creationId xmlns:a16="http://schemas.microsoft.com/office/drawing/2014/main" id="{563DDC3F-4D59-4E10-9F14-D3E88241BDF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689715" y="5333171"/>
              <a:ext cx="1118001" cy="1118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7254EC3-A369-4CFF-A34B-52C3F1CDD14D}"/>
                </a:ext>
              </a:extLst>
            </p:cNvPr>
            <p:cNvGrpSpPr/>
            <p:nvPr/>
          </p:nvGrpSpPr>
          <p:grpSpPr>
            <a:xfrm>
              <a:off x="1388095" y="5075367"/>
              <a:ext cx="466163" cy="661069"/>
              <a:chOff x="903764" y="4308277"/>
              <a:chExt cx="1146164" cy="1625384"/>
            </a:xfrm>
          </p:grpSpPr>
          <p:pic>
            <p:nvPicPr>
              <p:cNvPr id="79" name="Picture 7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9A7F64F-89AB-4A59-B1A2-7C37AB90F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870" t="8936" r="26789" b="29600"/>
              <a:stretch/>
            </p:blipFill>
            <p:spPr>
              <a:xfrm flipH="1">
                <a:off x="903764" y="4308277"/>
                <a:ext cx="1146164" cy="1625384"/>
              </a:xfrm>
              <a:prstGeom prst="rect">
                <a:avLst/>
              </a:prstGeom>
            </p:spPr>
          </p:pic>
          <p:pic>
            <p:nvPicPr>
              <p:cNvPr id="80" name="Picture 7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38AE847-0B44-4871-A439-E0064CDDC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528" t="4631" r="7156" b="23289"/>
              <a:stretch/>
            </p:blipFill>
            <p:spPr>
              <a:xfrm>
                <a:off x="1305108" y="4942146"/>
                <a:ext cx="446566" cy="377286"/>
              </a:xfrm>
              <a:prstGeom prst="rect">
                <a:avLst/>
              </a:prstGeom>
            </p:spPr>
          </p:pic>
        </p:grpSp>
      </p:grpSp>
      <p:sp>
        <p:nvSpPr>
          <p:cNvPr id="90" name="Arrow: Up-Down 89">
            <a:extLst>
              <a:ext uri="{FF2B5EF4-FFF2-40B4-BE49-F238E27FC236}">
                <a16:creationId xmlns:a16="http://schemas.microsoft.com/office/drawing/2014/main" id="{A46794CA-F76F-4216-B9AD-86A0EC23AE36}"/>
              </a:ext>
            </a:extLst>
          </p:cNvPr>
          <p:cNvSpPr/>
          <p:nvPr/>
        </p:nvSpPr>
        <p:spPr>
          <a:xfrm rot="1625348">
            <a:off x="2056434" y="4467666"/>
            <a:ext cx="484632" cy="750077"/>
          </a:xfrm>
          <a:prstGeom prst="up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1770C61-2195-4DBB-B823-C9C8573B7871}"/>
              </a:ext>
            </a:extLst>
          </p:cNvPr>
          <p:cNvGrpSpPr/>
          <p:nvPr/>
        </p:nvGrpSpPr>
        <p:grpSpPr>
          <a:xfrm>
            <a:off x="4504105" y="5205899"/>
            <a:ext cx="1164543" cy="1375805"/>
            <a:chOff x="764079" y="2931596"/>
            <a:chExt cx="3374089" cy="3986189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804441A-3B63-462D-A136-C21E63F6424F}"/>
                </a:ext>
              </a:extLst>
            </p:cNvPr>
            <p:cNvGrpSpPr/>
            <p:nvPr/>
          </p:nvGrpSpPr>
          <p:grpSpPr>
            <a:xfrm>
              <a:off x="764079" y="2931596"/>
              <a:ext cx="3374089" cy="3986189"/>
              <a:chOff x="689715" y="5075367"/>
              <a:chExt cx="1164543" cy="1375805"/>
            </a:xfrm>
          </p:grpSpPr>
          <p:pic>
            <p:nvPicPr>
              <p:cNvPr id="101" name="Google Shape;157;p5" descr="🚗 Automobile (Car) Emoji">
                <a:extLst>
                  <a:ext uri="{FF2B5EF4-FFF2-40B4-BE49-F238E27FC236}">
                    <a16:creationId xmlns:a16="http://schemas.microsoft.com/office/drawing/2014/main" id="{7DB23675-B82F-4D66-A922-EC2088B734B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689715" y="5333171"/>
                <a:ext cx="1118001" cy="1118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Picture 10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345E3D3-FE01-4581-AF3E-D6739872EC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870" t="8936" r="26789" b="29600"/>
              <a:stretch/>
            </p:blipFill>
            <p:spPr>
              <a:xfrm flipH="1">
                <a:off x="1388095" y="5075367"/>
                <a:ext cx="466163" cy="661069"/>
              </a:xfrm>
              <a:prstGeom prst="rect">
                <a:avLst/>
              </a:prstGeom>
            </p:spPr>
          </p:pic>
        </p:grpSp>
        <p:pic>
          <p:nvPicPr>
            <p:cNvPr id="100" name="Picture 9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43E2C99-CFA3-418D-BB14-687F8F904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33774" y="3555324"/>
              <a:ext cx="551416" cy="551416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8E0D4E81-D568-4ED0-BD55-B5919FD0D66C}"/>
              </a:ext>
            </a:extLst>
          </p:cNvPr>
          <p:cNvSpPr txBox="1"/>
          <p:nvPr/>
        </p:nvSpPr>
        <p:spPr>
          <a:xfrm>
            <a:off x="4667305" y="3840809"/>
            <a:ext cx="1986398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Handover is triggered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8C495BC-0496-4D79-A3B5-2F2BA2C430E7}"/>
              </a:ext>
            </a:extLst>
          </p:cNvPr>
          <p:cNvGrpSpPr/>
          <p:nvPr/>
        </p:nvGrpSpPr>
        <p:grpSpPr>
          <a:xfrm>
            <a:off x="5994877" y="5232733"/>
            <a:ext cx="1164543" cy="1375805"/>
            <a:chOff x="689715" y="5075367"/>
            <a:chExt cx="1164543" cy="1375805"/>
          </a:xfrm>
        </p:grpSpPr>
        <p:pic>
          <p:nvPicPr>
            <p:cNvPr id="106" name="Google Shape;157;p5" descr="🚗 Automobile (Car) Emoji">
              <a:extLst>
                <a:ext uri="{FF2B5EF4-FFF2-40B4-BE49-F238E27FC236}">
                  <a16:creationId xmlns:a16="http://schemas.microsoft.com/office/drawing/2014/main" id="{E1B570A8-32AB-4094-9C44-B2B72B5945D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689715" y="5333171"/>
              <a:ext cx="1118001" cy="1118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8F7A9856-9D78-4A8F-B3F0-DBA96517532C}"/>
                </a:ext>
              </a:extLst>
            </p:cNvPr>
            <p:cNvGrpSpPr/>
            <p:nvPr/>
          </p:nvGrpSpPr>
          <p:grpSpPr>
            <a:xfrm>
              <a:off x="1388095" y="5075367"/>
              <a:ext cx="466163" cy="661069"/>
              <a:chOff x="903764" y="4308277"/>
              <a:chExt cx="1146164" cy="1625384"/>
            </a:xfrm>
          </p:grpSpPr>
          <p:pic>
            <p:nvPicPr>
              <p:cNvPr id="108" name="Picture 10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7D96126E-B099-4E38-A930-984C1CCB1F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870" t="8936" r="26789" b="29600"/>
              <a:stretch/>
            </p:blipFill>
            <p:spPr>
              <a:xfrm flipH="1">
                <a:off x="903764" y="4308277"/>
                <a:ext cx="1146164" cy="1625384"/>
              </a:xfrm>
              <a:prstGeom prst="rect">
                <a:avLst/>
              </a:prstGeom>
            </p:spPr>
          </p:pic>
          <p:pic>
            <p:nvPicPr>
              <p:cNvPr id="109" name="Picture 10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24B3B394-A0BA-464B-BBF8-F767150629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528" t="4631" r="7156" b="23289"/>
              <a:stretch/>
            </p:blipFill>
            <p:spPr>
              <a:xfrm>
                <a:off x="1305108" y="4942146"/>
                <a:ext cx="446566" cy="377286"/>
              </a:xfrm>
              <a:prstGeom prst="rect">
                <a:avLst/>
              </a:prstGeom>
            </p:spPr>
          </p:pic>
        </p:grpSp>
      </p:grpSp>
      <p:sp>
        <p:nvSpPr>
          <p:cNvPr id="110" name="Arrow: Up-Down 109">
            <a:extLst>
              <a:ext uri="{FF2B5EF4-FFF2-40B4-BE49-F238E27FC236}">
                <a16:creationId xmlns:a16="http://schemas.microsoft.com/office/drawing/2014/main" id="{B2689A63-BB99-453B-934D-4001E374268C}"/>
              </a:ext>
            </a:extLst>
          </p:cNvPr>
          <p:cNvSpPr/>
          <p:nvPr/>
        </p:nvSpPr>
        <p:spPr>
          <a:xfrm rot="2301881">
            <a:off x="7960243" y="4511851"/>
            <a:ext cx="484632" cy="750077"/>
          </a:xfrm>
          <a:prstGeom prst="up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8661126-4F1D-4A71-90D4-775D3C846A1B}"/>
              </a:ext>
            </a:extLst>
          </p:cNvPr>
          <p:cNvSpPr txBox="1"/>
          <p:nvPr/>
        </p:nvSpPr>
        <p:spPr>
          <a:xfrm>
            <a:off x="3534458" y="5059880"/>
            <a:ext cx="1605517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Data activity gets interrupted </a:t>
            </a:r>
          </a:p>
        </p:txBody>
      </p:sp>
    </p:spTree>
    <p:extLst>
      <p:ext uri="{BB962C8B-B14F-4D97-AF65-F5344CB8AC3E}">
        <p14:creationId xmlns:p14="http://schemas.microsoft.com/office/powerpoint/2010/main" val="5825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37 L 0.28217 -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12135 0.000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37 L 0.28216 -0.0025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4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1" grpId="1" animBg="1"/>
      <p:bldP spid="110" grpId="0" animBg="1"/>
      <p:bldP spid="92" grpId="0" animBg="1"/>
      <p:bldP spid="9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5C70147-3E41-45FB-B3AF-D6712BCDF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t="22489" r="9963" b="6106"/>
          <a:stretch/>
        </p:blipFill>
        <p:spPr bwMode="auto">
          <a:xfrm>
            <a:off x="1239932" y="1642373"/>
            <a:ext cx="9712136" cy="28926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881AA-D681-4A46-831B-45F97B20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92" y="103086"/>
            <a:ext cx="9618946" cy="747519"/>
          </a:xfrm>
        </p:spPr>
        <p:txBody>
          <a:bodyPr>
            <a:normAutofit fontScale="90000"/>
          </a:bodyPr>
          <a:lstStyle/>
          <a:p>
            <a:r>
              <a:rPr lang="en-US" dirty="0"/>
              <a:t>5G has made mobility management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14014-2388-4AC8-9217-CCA670B75C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87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5C70147-3E41-45FB-B3AF-D6712BCDF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t="22489" r="9963" b="6106"/>
          <a:stretch/>
        </p:blipFill>
        <p:spPr bwMode="auto">
          <a:xfrm>
            <a:off x="5702693" y="1916481"/>
            <a:ext cx="6256641" cy="1863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881AA-D681-4A46-831B-45F97B20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92" y="103086"/>
            <a:ext cx="9536885" cy="747519"/>
          </a:xfrm>
        </p:spPr>
        <p:txBody>
          <a:bodyPr>
            <a:normAutofit fontScale="90000"/>
          </a:bodyPr>
          <a:lstStyle/>
          <a:p>
            <a:r>
              <a:rPr lang="en-US" dirty="0"/>
              <a:t>5G has made mobility management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14014-2388-4AC8-9217-CCA670B75C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E654FC-086D-4C43-881D-7ACD385CDDD5}"/>
              </a:ext>
            </a:extLst>
          </p:cNvPr>
          <p:cNvGrpSpPr/>
          <p:nvPr/>
        </p:nvGrpSpPr>
        <p:grpSpPr>
          <a:xfrm>
            <a:off x="390728" y="4796185"/>
            <a:ext cx="5497049" cy="1180471"/>
            <a:chOff x="220357" y="1601230"/>
            <a:chExt cx="5497049" cy="1180471"/>
          </a:xfrm>
        </p:grpSpPr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9E8EF1F8-EAE3-4286-96D8-892317BD296E}"/>
                </a:ext>
              </a:extLst>
            </p:cNvPr>
            <p:cNvSpPr/>
            <p:nvPr/>
          </p:nvSpPr>
          <p:spPr>
            <a:xfrm>
              <a:off x="220357" y="1601230"/>
              <a:ext cx="3389117" cy="1180471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dirty="0">
                  <a:solidFill>
                    <a:schemeClr val="bg1"/>
                  </a:solidFill>
                </a:rPr>
                <a:t>Diversity of radio frequency bands</a:t>
              </a: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1E7CB260-4CC2-4D89-A027-FB546C210256}"/>
                </a:ext>
              </a:extLst>
            </p:cNvPr>
            <p:cNvSpPr/>
            <p:nvPr/>
          </p:nvSpPr>
          <p:spPr>
            <a:xfrm>
              <a:off x="3282365" y="1715930"/>
              <a:ext cx="2435041" cy="951069"/>
            </a:xfrm>
            <a:prstGeom prst="chevron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Higher network fluctuations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4E611C-BDBF-42D8-9EB9-EE770F43FA7C}"/>
              </a:ext>
            </a:extLst>
          </p:cNvPr>
          <p:cNvGrpSpPr/>
          <p:nvPr/>
        </p:nvGrpSpPr>
        <p:grpSpPr>
          <a:xfrm>
            <a:off x="390728" y="1433575"/>
            <a:ext cx="5497049" cy="1180471"/>
            <a:chOff x="220357" y="1601230"/>
            <a:chExt cx="5497049" cy="1180471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504278E9-65B1-42F7-A395-8BC37058276A}"/>
                </a:ext>
              </a:extLst>
            </p:cNvPr>
            <p:cNvSpPr/>
            <p:nvPr/>
          </p:nvSpPr>
          <p:spPr>
            <a:xfrm>
              <a:off x="220357" y="1601230"/>
              <a:ext cx="3389117" cy="1180471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Small coverage areas</a:t>
              </a: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348E2361-AEF5-4106-A605-B460C3ECD818}"/>
                </a:ext>
              </a:extLst>
            </p:cNvPr>
            <p:cNvSpPr/>
            <p:nvPr/>
          </p:nvSpPr>
          <p:spPr>
            <a:xfrm>
              <a:off x="3282365" y="1715930"/>
              <a:ext cx="2435041" cy="951069"/>
            </a:xfrm>
            <a:prstGeom prst="chevron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Frequent handovers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55849E-3FD1-4D8E-A1BA-4DB2EC0AB308}"/>
              </a:ext>
            </a:extLst>
          </p:cNvPr>
          <p:cNvGrpSpPr/>
          <p:nvPr/>
        </p:nvGrpSpPr>
        <p:grpSpPr>
          <a:xfrm>
            <a:off x="390728" y="3000179"/>
            <a:ext cx="5497049" cy="1180471"/>
            <a:chOff x="220357" y="1601230"/>
            <a:chExt cx="5497049" cy="1180471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3AAC2D24-08FB-4E33-8429-FDF490BC6F04}"/>
                </a:ext>
              </a:extLst>
            </p:cNvPr>
            <p:cNvSpPr/>
            <p:nvPr/>
          </p:nvSpPr>
          <p:spPr>
            <a:xfrm>
              <a:off x="220357" y="1601230"/>
              <a:ext cx="3389117" cy="1180471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Network Heterogeneity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98FCB2ED-E768-41FD-8DDE-2B0354DC1F30}"/>
                </a:ext>
              </a:extLst>
            </p:cNvPr>
            <p:cNvSpPr/>
            <p:nvPr/>
          </p:nvSpPr>
          <p:spPr>
            <a:xfrm>
              <a:off x="3282365" y="1715930"/>
              <a:ext cx="2435041" cy="951069"/>
            </a:xfrm>
            <a:prstGeom prst="chevron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Long handover durations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221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C63FF1-8804-4571-8444-8742CB596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3525" t="27126" r="12106" b="30875"/>
          <a:stretch/>
        </p:blipFill>
        <p:spPr>
          <a:xfrm>
            <a:off x="5219775" y="1371373"/>
            <a:ext cx="1196728" cy="6758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7AE2-BC63-45ED-B820-4B1F5C0151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9833B-B7A9-4B7D-A787-18BF59A93E63}"/>
              </a:ext>
            </a:extLst>
          </p:cNvPr>
          <p:cNvSpPr txBox="1"/>
          <p:nvPr/>
        </p:nvSpPr>
        <p:spPr>
          <a:xfrm>
            <a:off x="715171" y="2440452"/>
            <a:ext cx="2016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Application QoE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44822-5EA3-453F-B9CB-0CAD852FB92D}"/>
              </a:ext>
            </a:extLst>
          </p:cNvPr>
          <p:cNvSpPr txBox="1"/>
          <p:nvPr/>
        </p:nvSpPr>
        <p:spPr>
          <a:xfrm>
            <a:off x="4095749" y="2068306"/>
            <a:ext cx="3141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Key handover characteristics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02083-4F5C-46B4-89F2-1E4285838EFC}"/>
              </a:ext>
            </a:extLst>
          </p:cNvPr>
          <p:cNvSpPr txBox="1"/>
          <p:nvPr/>
        </p:nvSpPr>
        <p:spPr>
          <a:xfrm>
            <a:off x="8371839" y="2440452"/>
            <a:ext cx="3104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Implications on 5G operators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F91BE5-E650-4C8A-9156-5E7DF9A83701}"/>
              </a:ext>
            </a:extLst>
          </p:cNvPr>
          <p:cNvSpPr/>
          <p:nvPr/>
        </p:nvSpPr>
        <p:spPr>
          <a:xfrm>
            <a:off x="0" y="3565397"/>
            <a:ext cx="12192000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Conduct a comprehensive measurement study of mobility management in 5G cellular networks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5B3CA7-C71D-411C-BA58-29DCB025BEF2}"/>
              </a:ext>
            </a:extLst>
          </p:cNvPr>
          <p:cNvSpPr txBox="1"/>
          <p:nvPr/>
        </p:nvSpPr>
        <p:spPr>
          <a:xfrm>
            <a:off x="135726" y="2800286"/>
            <a:ext cx="334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 bandwidth-intensive and latency-sensitive applications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E7DB62-1743-4AD7-9698-63E780D69EE2}"/>
              </a:ext>
            </a:extLst>
          </p:cNvPr>
          <p:cNvSpPr txBox="1"/>
          <p:nvPr/>
        </p:nvSpPr>
        <p:spPr>
          <a:xfrm>
            <a:off x="4047987" y="2515235"/>
            <a:ext cx="3343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6200+ km, 47000+ handovers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A1606F-DAC0-40EE-9377-9A679813C752}"/>
              </a:ext>
            </a:extLst>
          </p:cNvPr>
          <p:cNvSpPr txBox="1"/>
          <p:nvPr/>
        </p:nvSpPr>
        <p:spPr>
          <a:xfrm>
            <a:off x="8470582" y="2800286"/>
            <a:ext cx="2907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 large 5G carriers in U.S.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EB9DD8B-80E8-4123-8418-619E9D1D2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27" y="1277214"/>
            <a:ext cx="918449" cy="918449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3DEC82EA-8537-4C2A-B38F-E0D03A7CCE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79603" y="1246495"/>
            <a:ext cx="1095375" cy="10953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49E57B8-3AE1-4A06-A211-0008E2AB8100}"/>
              </a:ext>
            </a:extLst>
          </p:cNvPr>
          <p:cNvGrpSpPr/>
          <p:nvPr/>
        </p:nvGrpSpPr>
        <p:grpSpPr>
          <a:xfrm>
            <a:off x="5316603" y="4509012"/>
            <a:ext cx="1003072" cy="1634360"/>
            <a:chOff x="6822005" y="5077751"/>
            <a:chExt cx="1003072" cy="1634360"/>
          </a:xfrm>
        </p:grpSpPr>
        <p:pic>
          <p:nvPicPr>
            <p:cNvPr id="34" name="Picture 33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6D8CBBE0-435A-408E-9BC3-8C092C847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8805" t="6204" r="9224" b="7779"/>
            <a:stretch/>
          </p:blipFill>
          <p:spPr>
            <a:xfrm rot="19837243">
              <a:off x="6822005" y="6025485"/>
              <a:ext cx="982106" cy="686626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419354E-C6B3-42FE-823C-146852EF1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1784" r="13431" b="18598"/>
            <a:stretch/>
          </p:blipFill>
          <p:spPr>
            <a:xfrm>
              <a:off x="6896105" y="5077751"/>
              <a:ext cx="928972" cy="10111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D32906-B894-41C6-8AB1-AD140D24EA95}"/>
              </a:ext>
            </a:extLst>
          </p:cNvPr>
          <p:cNvGrpSpPr/>
          <p:nvPr/>
        </p:nvGrpSpPr>
        <p:grpSpPr>
          <a:xfrm>
            <a:off x="414001" y="77716"/>
            <a:ext cx="2383827" cy="847039"/>
            <a:chOff x="540126" y="410021"/>
            <a:chExt cx="2383827" cy="84703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30E545AA-E39D-481D-81E1-AA67C1E371AD}"/>
                </a:ext>
              </a:extLst>
            </p:cNvPr>
            <p:cNvSpPr/>
            <p:nvPr/>
          </p:nvSpPr>
          <p:spPr>
            <a:xfrm>
              <a:off x="540126" y="410021"/>
              <a:ext cx="2383827" cy="847039"/>
            </a:xfrm>
            <a:prstGeom prst="wedgeEllipseCallout">
              <a:avLst>
                <a:gd name="adj1" fmla="val 6582"/>
                <a:gd name="adj2" fmla="val 71625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E09E47-2BC7-4409-850A-D9B730887B4A}"/>
                </a:ext>
              </a:extLst>
            </p:cNvPr>
            <p:cNvSpPr txBox="1"/>
            <p:nvPr/>
          </p:nvSpPr>
          <p:spPr>
            <a:xfrm>
              <a:off x="700243" y="498248"/>
              <a:ext cx="20929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What is</a:t>
              </a:r>
              <a:r>
                <a:rPr lang="en-US" sz="1400" dirty="0">
                  <a:solidFill>
                    <a:schemeClr val="bg1"/>
                  </a:solidFill>
                </a:rPr>
                <a:t> the impact of mobility on application QoE?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8B2B44-1A6C-4590-849C-80FEC0A680F4}"/>
              </a:ext>
            </a:extLst>
          </p:cNvPr>
          <p:cNvGrpSpPr/>
          <p:nvPr/>
        </p:nvGrpSpPr>
        <p:grpSpPr>
          <a:xfrm>
            <a:off x="4478233" y="236833"/>
            <a:ext cx="2578305" cy="847039"/>
            <a:chOff x="4433777" y="384865"/>
            <a:chExt cx="2578305" cy="847039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C5F5E513-5A76-4E0D-8A94-66018574F7D6}"/>
                </a:ext>
              </a:extLst>
            </p:cNvPr>
            <p:cNvSpPr/>
            <p:nvPr/>
          </p:nvSpPr>
          <p:spPr>
            <a:xfrm>
              <a:off x="4433777" y="384865"/>
              <a:ext cx="2578305" cy="847039"/>
            </a:xfrm>
            <a:prstGeom prst="wedgeEllipseCallout">
              <a:avLst>
                <a:gd name="adj1" fmla="val -10888"/>
                <a:gd name="adj2" fmla="val 72881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405764-95D2-4A2D-BC31-8A8F7EC35411}"/>
                </a:ext>
              </a:extLst>
            </p:cNvPr>
            <p:cNvSpPr txBox="1"/>
            <p:nvPr/>
          </p:nvSpPr>
          <p:spPr>
            <a:xfrm>
              <a:off x="4651262" y="423250"/>
              <a:ext cx="22448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How frequent are handovers in 5G? How much energy they cost?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DD86A0-3076-49A2-A61D-74B1A2F68F2A}"/>
              </a:ext>
            </a:extLst>
          </p:cNvPr>
          <p:cNvGrpSpPr/>
          <p:nvPr/>
        </p:nvGrpSpPr>
        <p:grpSpPr>
          <a:xfrm>
            <a:off x="8030309" y="114229"/>
            <a:ext cx="2246589" cy="847039"/>
            <a:chOff x="9409814" y="501236"/>
            <a:chExt cx="2246589" cy="847039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B53C1743-9716-4655-8679-C83CE3D67D54}"/>
                </a:ext>
              </a:extLst>
            </p:cNvPr>
            <p:cNvSpPr/>
            <p:nvPr/>
          </p:nvSpPr>
          <p:spPr>
            <a:xfrm>
              <a:off x="9409814" y="501236"/>
              <a:ext cx="2246589" cy="847039"/>
            </a:xfrm>
            <a:prstGeom prst="wedgeEllipseCallout">
              <a:avLst>
                <a:gd name="adj1" fmla="val 26162"/>
                <a:gd name="adj2" fmla="val 63832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00DFED-0236-43D1-B570-D09503A24859}"/>
                </a:ext>
              </a:extLst>
            </p:cNvPr>
            <p:cNvSpPr txBox="1"/>
            <p:nvPr/>
          </p:nvSpPr>
          <p:spPr>
            <a:xfrm>
              <a:off x="9541761" y="582382"/>
              <a:ext cx="21146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What impact does mobility have on the 5G network? Issues?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2462CB-15FD-4D43-AC17-AB4BE421779E}"/>
              </a:ext>
            </a:extLst>
          </p:cNvPr>
          <p:cNvGrpSpPr/>
          <p:nvPr/>
        </p:nvGrpSpPr>
        <p:grpSpPr>
          <a:xfrm>
            <a:off x="2430983" y="4784293"/>
            <a:ext cx="2264735" cy="847039"/>
            <a:chOff x="3237088" y="4433327"/>
            <a:chExt cx="2264735" cy="847039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FC4C6DA5-425F-44C3-BE86-455DFA509439}"/>
                </a:ext>
              </a:extLst>
            </p:cNvPr>
            <p:cNvSpPr/>
            <p:nvPr/>
          </p:nvSpPr>
          <p:spPr>
            <a:xfrm>
              <a:off x="3237088" y="4433327"/>
              <a:ext cx="2264735" cy="847039"/>
            </a:xfrm>
            <a:prstGeom prst="wedgeEllipseCallout">
              <a:avLst>
                <a:gd name="adj1" fmla="val 74569"/>
                <a:gd name="adj2" fmla="val 27691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1F37C3-F2FB-4247-AC7B-9DCBCBD99CF0}"/>
                </a:ext>
              </a:extLst>
            </p:cNvPr>
            <p:cNvSpPr txBox="1"/>
            <p:nvPr/>
          </p:nvSpPr>
          <p:spPr>
            <a:xfrm>
              <a:off x="3425289" y="4541702"/>
              <a:ext cx="188833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What can be done to reduce the overhead of mobility?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4BAB7FE-F0BA-4541-B821-8B101B17EA7F}"/>
              </a:ext>
            </a:extLst>
          </p:cNvPr>
          <p:cNvSpPr txBox="1"/>
          <p:nvPr/>
        </p:nvSpPr>
        <p:spPr>
          <a:xfrm>
            <a:off x="4474377" y="6155459"/>
            <a:ext cx="266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Handover prediction</a:t>
            </a:r>
          </a:p>
        </p:txBody>
      </p:sp>
      <p:pic>
        <p:nvPicPr>
          <p:cNvPr id="36" name="Picture 35" descr="Icon&#10;&#10;Description automatically generated with medium confidence">
            <a:extLst>
              <a:ext uri="{FF2B5EF4-FFF2-40B4-BE49-F238E27FC236}">
                <a16:creationId xmlns:a16="http://schemas.microsoft.com/office/drawing/2014/main" id="{FD92CB91-C245-48B1-8839-4C1F934BE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082" y="1732840"/>
            <a:ext cx="2472447" cy="24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0" grpId="0" animBg="1"/>
      <p:bldP spid="21" grpId="0"/>
      <p:bldP spid="22" grpId="0"/>
      <p:bldP spid="2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text, electronics, case&#10;&#10;Description automatically generated">
            <a:extLst>
              <a:ext uri="{FF2B5EF4-FFF2-40B4-BE49-F238E27FC236}">
                <a16:creationId xmlns:a16="http://schemas.microsoft.com/office/drawing/2014/main" id="{B5FFDBC1-515E-4468-B926-2B300CCC4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9" t="6667" r="7181" b="8527"/>
          <a:stretch/>
        </p:blipFill>
        <p:spPr>
          <a:xfrm>
            <a:off x="2430892" y="2505737"/>
            <a:ext cx="1194375" cy="76673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896EA2-E106-45BB-BA7A-F5DAEF8797B6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834492" y="4805695"/>
            <a:ext cx="3776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Laptop outline">
            <a:extLst>
              <a:ext uri="{FF2B5EF4-FFF2-40B4-BE49-F238E27FC236}">
                <a16:creationId xmlns:a16="http://schemas.microsoft.com/office/drawing/2014/main" id="{6B2B0DD7-5F0C-4ED6-BD1B-4020C231C7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106" b="13352"/>
          <a:stretch/>
        </p:blipFill>
        <p:spPr>
          <a:xfrm>
            <a:off x="366222" y="3970133"/>
            <a:ext cx="1340049" cy="97210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F6434F-6832-4643-B25D-22F0FDABD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11" y="3694915"/>
            <a:ext cx="5571548" cy="22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05A80-25E2-47CB-9EE4-C4CDE958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Testbed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49EE8-1F6C-47EF-BB65-14EC39E6A9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A3DB36-BA9D-46DA-BB63-6AE7ADF6025C}"/>
              </a:ext>
            </a:extLst>
          </p:cNvPr>
          <p:cNvGrpSpPr/>
          <p:nvPr/>
        </p:nvGrpSpPr>
        <p:grpSpPr>
          <a:xfrm>
            <a:off x="5640986" y="4493269"/>
            <a:ext cx="1193506" cy="624852"/>
            <a:chOff x="4057650" y="1491469"/>
            <a:chExt cx="1193506" cy="62485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79F08B9-D835-4EC4-A14F-2444E5B52CF6}"/>
                </a:ext>
              </a:extLst>
            </p:cNvPr>
            <p:cNvSpPr/>
            <p:nvPr/>
          </p:nvSpPr>
          <p:spPr>
            <a:xfrm>
              <a:off x="4057650" y="1491469"/>
              <a:ext cx="1193506" cy="62485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86800C8-21D5-4DF8-B77C-C1037D6A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2962" y="1546290"/>
              <a:ext cx="515210" cy="51521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38579C-8F6C-445E-83B7-72661432D222}"/>
                </a:ext>
              </a:extLst>
            </p:cNvPr>
            <p:cNvSpPr txBox="1"/>
            <p:nvPr/>
          </p:nvSpPr>
          <p:spPr>
            <a:xfrm>
              <a:off x="4068265" y="1603839"/>
              <a:ext cx="62469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4G/5G Core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F8FC56-D6CE-496B-974F-6A2630882D81}"/>
              </a:ext>
            </a:extLst>
          </p:cNvPr>
          <p:cNvCxnSpPr>
            <a:cxnSpLocks/>
            <a:stCxn id="18" idx="6"/>
            <a:endCxn id="21" idx="1"/>
          </p:cNvCxnSpPr>
          <p:nvPr/>
        </p:nvCxnSpPr>
        <p:spPr>
          <a:xfrm>
            <a:off x="5171686" y="4805178"/>
            <a:ext cx="469300" cy="5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5E994E-5E72-440E-89D7-0929CF3837E6}"/>
              </a:ext>
            </a:extLst>
          </p:cNvPr>
          <p:cNvGrpSpPr/>
          <p:nvPr/>
        </p:nvGrpSpPr>
        <p:grpSpPr>
          <a:xfrm>
            <a:off x="2884310" y="3445698"/>
            <a:ext cx="2287376" cy="1822621"/>
            <a:chOff x="3808624" y="741531"/>
            <a:chExt cx="2287376" cy="182262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0E0B9F-F9EF-44A4-A389-58F425868985}"/>
                </a:ext>
              </a:extLst>
            </p:cNvPr>
            <p:cNvSpPr/>
            <p:nvPr/>
          </p:nvSpPr>
          <p:spPr>
            <a:xfrm>
              <a:off x="3808624" y="1637869"/>
              <a:ext cx="2287376" cy="92628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E9CBD39-A6EF-49D6-A5CE-E234F4216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20660" b="20440"/>
            <a:stretch/>
          </p:blipFill>
          <p:spPr>
            <a:xfrm>
              <a:off x="4299130" y="741531"/>
              <a:ext cx="935043" cy="1261162"/>
            </a:xfrm>
            <a:prstGeom prst="rect">
              <a:avLst/>
            </a:prstGeom>
          </p:spPr>
        </p:pic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18BCD33E-9782-4D62-B1B2-541347BC88E0}"/>
                </a:ext>
              </a:extLst>
            </p:cNvPr>
            <p:cNvSpPr/>
            <p:nvPr/>
          </p:nvSpPr>
          <p:spPr>
            <a:xfrm>
              <a:off x="5077633" y="1876663"/>
              <a:ext cx="243331" cy="20976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09FD5FE7-F6FB-4EB5-B379-B9DB65CDA1BA}"/>
                </a:ext>
              </a:extLst>
            </p:cNvPr>
            <p:cNvSpPr/>
            <p:nvPr/>
          </p:nvSpPr>
          <p:spPr>
            <a:xfrm>
              <a:off x="5272622" y="1976589"/>
              <a:ext cx="243331" cy="20976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1BF13185-1DC7-4F5C-9958-7FE2F6F6E2D9}"/>
                </a:ext>
              </a:extLst>
            </p:cNvPr>
            <p:cNvSpPr/>
            <p:nvPr/>
          </p:nvSpPr>
          <p:spPr>
            <a:xfrm>
              <a:off x="5088248" y="2081473"/>
              <a:ext cx="243331" cy="20976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706F0446-E878-4E34-A8F7-019D4D9D0207}"/>
                </a:ext>
              </a:extLst>
            </p:cNvPr>
            <p:cNvSpPr/>
            <p:nvPr/>
          </p:nvSpPr>
          <p:spPr>
            <a:xfrm>
              <a:off x="5276371" y="1757917"/>
              <a:ext cx="243331" cy="20976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7D8B55A8-E666-4B76-9340-14B8D0DA212E}"/>
                </a:ext>
              </a:extLst>
            </p:cNvPr>
            <p:cNvSpPr/>
            <p:nvPr/>
          </p:nvSpPr>
          <p:spPr>
            <a:xfrm>
              <a:off x="5465150" y="1857843"/>
              <a:ext cx="243331" cy="20976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07844B63-9F30-45B1-A38D-BE27857164B4}"/>
                </a:ext>
              </a:extLst>
            </p:cNvPr>
            <p:cNvSpPr/>
            <p:nvPr/>
          </p:nvSpPr>
          <p:spPr>
            <a:xfrm>
              <a:off x="5469889" y="2067611"/>
              <a:ext cx="243331" cy="20976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7A871491-D9D2-468C-BAF0-BC930F0362D1}"/>
                </a:ext>
              </a:extLst>
            </p:cNvPr>
            <p:cNvSpPr/>
            <p:nvPr/>
          </p:nvSpPr>
          <p:spPr>
            <a:xfrm>
              <a:off x="5282031" y="2192797"/>
              <a:ext cx="243331" cy="20976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F2C22C-1093-480D-81F9-D15F0CE22722}"/>
              </a:ext>
            </a:extLst>
          </p:cNvPr>
          <p:cNvGrpSpPr/>
          <p:nvPr/>
        </p:nvGrpSpPr>
        <p:grpSpPr>
          <a:xfrm>
            <a:off x="9416073" y="3970133"/>
            <a:ext cx="1084733" cy="1084733"/>
            <a:chOff x="9202305" y="643224"/>
            <a:chExt cx="1943215" cy="1943215"/>
          </a:xfrm>
        </p:grpSpPr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ED11CD97-3998-4D8D-9488-C9E52FD2D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02305" y="643224"/>
              <a:ext cx="1943215" cy="1943215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A1313F8-DAA8-42D9-A4CF-A3DDBE3F212C}"/>
                </a:ext>
              </a:extLst>
            </p:cNvPr>
            <p:cNvGrpSpPr/>
            <p:nvPr/>
          </p:nvGrpSpPr>
          <p:grpSpPr>
            <a:xfrm>
              <a:off x="9820463" y="1318476"/>
              <a:ext cx="997840" cy="997840"/>
              <a:chOff x="9179235" y="653309"/>
              <a:chExt cx="1509835" cy="1509835"/>
            </a:xfrm>
          </p:grpSpPr>
          <p:pic>
            <p:nvPicPr>
              <p:cNvPr id="55" name="Graphic 54" descr="Laptop with solid fill">
                <a:extLst>
                  <a:ext uri="{FF2B5EF4-FFF2-40B4-BE49-F238E27FC236}">
                    <a16:creationId xmlns:a16="http://schemas.microsoft.com/office/drawing/2014/main" id="{51C2247C-2331-4C62-B56A-385E9AA29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179235" y="653309"/>
                <a:ext cx="1509835" cy="1509835"/>
              </a:xfrm>
              <a:prstGeom prst="rect">
                <a:avLst/>
              </a:prstGeom>
            </p:spPr>
          </p:pic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6EB69368-EA16-4861-BF36-7AC84E6B8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02656" y="1097886"/>
                <a:ext cx="483778" cy="483778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F26CE6-29D4-4C8A-9999-064F25B7C7F3}"/>
              </a:ext>
            </a:extLst>
          </p:cNvPr>
          <p:cNvGrpSpPr/>
          <p:nvPr/>
        </p:nvGrpSpPr>
        <p:grpSpPr>
          <a:xfrm>
            <a:off x="7553480" y="4280909"/>
            <a:ext cx="923694" cy="602570"/>
            <a:chOff x="9163765" y="2035527"/>
            <a:chExt cx="1145889" cy="747519"/>
          </a:xfrm>
        </p:grpSpPr>
        <p:pic>
          <p:nvPicPr>
            <p:cNvPr id="31" name="Graphic 30" descr="Laptop with solid fill">
              <a:extLst>
                <a:ext uri="{FF2B5EF4-FFF2-40B4-BE49-F238E27FC236}">
                  <a16:creationId xmlns:a16="http://schemas.microsoft.com/office/drawing/2014/main" id="{F6CA7769-52A5-4DB6-B0BC-17A9FC730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6842" b="17922"/>
            <a:stretch/>
          </p:blipFill>
          <p:spPr>
            <a:xfrm>
              <a:off x="9163765" y="2035527"/>
              <a:ext cx="1145889" cy="747519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EFBBE6-8618-4EE7-8DFA-BAE6E91E773C}"/>
                </a:ext>
              </a:extLst>
            </p:cNvPr>
            <p:cNvGrpSpPr/>
            <p:nvPr/>
          </p:nvGrpSpPr>
          <p:grpSpPr>
            <a:xfrm>
              <a:off x="9561019" y="2219289"/>
              <a:ext cx="351379" cy="283542"/>
              <a:chOff x="10141506" y="1182110"/>
              <a:chExt cx="351379" cy="283542"/>
            </a:xfrm>
          </p:grpSpPr>
          <p:pic>
            <p:nvPicPr>
              <p:cNvPr id="32" name="Picture 3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1C023E3-39E2-4389-ACFE-1472BD3D80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35545" b="36146"/>
              <a:stretch/>
            </p:blipFill>
            <p:spPr>
              <a:xfrm>
                <a:off x="10141506" y="1366181"/>
                <a:ext cx="351379" cy="99471"/>
              </a:xfrm>
              <a:prstGeom prst="rect">
                <a:avLst/>
              </a:prstGeom>
            </p:spPr>
          </p:pic>
          <p:pic>
            <p:nvPicPr>
              <p:cNvPr id="33" name="Picture 32" descr="Icon&#10;&#10;Description automatically generated">
                <a:extLst>
                  <a:ext uri="{FF2B5EF4-FFF2-40B4-BE49-F238E27FC236}">
                    <a16:creationId xmlns:a16="http://schemas.microsoft.com/office/drawing/2014/main" id="{84AD2324-A23A-4EF8-9FE0-DEBADAA1A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20567" b="20766"/>
              <a:stretch/>
            </p:blipFill>
            <p:spPr>
              <a:xfrm>
                <a:off x="10174989" y="1182110"/>
                <a:ext cx="284415" cy="166858"/>
              </a:xfrm>
              <a:prstGeom prst="rect">
                <a:avLst/>
              </a:prstGeom>
            </p:spPr>
          </p:pic>
        </p:grpSp>
      </p:grpSp>
      <p:pic>
        <p:nvPicPr>
          <p:cNvPr id="71" name="Google Shape;157;p5" descr="🚗 Automobile (Car) Emoji">
            <a:extLst>
              <a:ext uri="{FF2B5EF4-FFF2-40B4-BE49-F238E27FC236}">
                <a16:creationId xmlns:a16="http://schemas.microsoft.com/office/drawing/2014/main" id="{AC057B63-FA82-4ECC-A9BA-91A8356FE39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397653" y="5021137"/>
            <a:ext cx="1277186" cy="12771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FA2F1-F854-457C-B86F-FE0B80DABF75}"/>
              </a:ext>
            </a:extLst>
          </p:cNvPr>
          <p:cNvSpPr txBox="1"/>
          <p:nvPr/>
        </p:nvSpPr>
        <p:spPr>
          <a:xfrm>
            <a:off x="7508800" y="4854067"/>
            <a:ext cx="988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Zoom Laptop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E44F3F-6CCB-4FB0-AFE2-F23859485300}"/>
              </a:ext>
            </a:extLst>
          </p:cNvPr>
          <p:cNvGrpSpPr/>
          <p:nvPr/>
        </p:nvGrpSpPr>
        <p:grpSpPr>
          <a:xfrm>
            <a:off x="8483130" y="4503146"/>
            <a:ext cx="1084733" cy="1084733"/>
            <a:chOff x="10099040" y="1734526"/>
            <a:chExt cx="1399307" cy="1399307"/>
          </a:xfrm>
        </p:grpSpPr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12BDA64E-A6F5-491E-AFF9-2047BAAD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99040" y="1734526"/>
              <a:ext cx="1399307" cy="1399307"/>
            </a:xfrm>
            <a:prstGeom prst="rect">
              <a:avLst/>
            </a:prstGeom>
          </p:spPr>
        </p:pic>
        <p:pic>
          <p:nvPicPr>
            <p:cNvPr id="62" name="Picture 61" descr="Icon&#10;&#10;Description automatically generated">
              <a:extLst>
                <a:ext uri="{FF2B5EF4-FFF2-40B4-BE49-F238E27FC236}">
                  <a16:creationId xmlns:a16="http://schemas.microsoft.com/office/drawing/2014/main" id="{B8CDC162-8BC9-4258-A4C0-051526512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707430" y="2335164"/>
              <a:ext cx="484838" cy="42174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7DB0F2-0D78-4475-89E1-2557B5C1A5BE}"/>
              </a:ext>
            </a:extLst>
          </p:cNvPr>
          <p:cNvGrpSpPr/>
          <p:nvPr/>
        </p:nvGrpSpPr>
        <p:grpSpPr>
          <a:xfrm>
            <a:off x="10440255" y="4380109"/>
            <a:ext cx="1084733" cy="1084733"/>
            <a:chOff x="8223799" y="2794587"/>
            <a:chExt cx="1695671" cy="1695671"/>
          </a:xfrm>
        </p:grpSpPr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F6285F5E-2A6C-415C-9C9E-CCAEC801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23799" y="2794587"/>
              <a:ext cx="1695671" cy="1695671"/>
            </a:xfrm>
            <a:prstGeom prst="rect">
              <a:avLst/>
            </a:prstGeom>
          </p:spPr>
        </p:pic>
        <p:pic>
          <p:nvPicPr>
            <p:cNvPr id="8" name="Picture 7" descr="A picture containing text, electronics, screenshot&#10;&#10;Description automatically generated">
              <a:extLst>
                <a:ext uri="{FF2B5EF4-FFF2-40B4-BE49-F238E27FC236}">
                  <a16:creationId xmlns:a16="http://schemas.microsoft.com/office/drawing/2014/main" id="{A165DA3A-E428-4763-AAFD-578683B26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929498" y="3458061"/>
              <a:ext cx="608201" cy="608201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C4A141E-208F-4B91-A37B-1AF2E547FB3E}"/>
              </a:ext>
            </a:extLst>
          </p:cNvPr>
          <p:cNvSpPr txBox="1"/>
          <p:nvPr/>
        </p:nvSpPr>
        <p:spPr>
          <a:xfrm>
            <a:off x="8516728" y="4080010"/>
            <a:ext cx="136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Steam cloud play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012DBAD-7B8E-4DFA-84F4-8A4D99F4CA2E}"/>
              </a:ext>
            </a:extLst>
          </p:cNvPr>
          <p:cNvSpPr txBox="1"/>
          <p:nvPr/>
        </p:nvSpPr>
        <p:spPr>
          <a:xfrm>
            <a:off x="8366608" y="5363861"/>
            <a:ext cx="136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volumetric server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1D0EAE1-2048-4D57-98F5-6A1B99F77651}"/>
              </a:ext>
            </a:extLst>
          </p:cNvPr>
          <p:cNvSpPr txBox="1"/>
          <p:nvPr/>
        </p:nvSpPr>
        <p:spPr>
          <a:xfrm>
            <a:off x="10229726" y="5216917"/>
            <a:ext cx="1369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IPerf server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ED0F6-B8CB-4627-99C3-DCD6A9674E00}"/>
              </a:ext>
            </a:extLst>
          </p:cNvPr>
          <p:cNvSpPr txBox="1"/>
          <p:nvPr/>
        </p:nvSpPr>
        <p:spPr>
          <a:xfrm>
            <a:off x="256669" y="4840287"/>
            <a:ext cx="151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XCAL </a:t>
            </a:r>
            <a:r>
              <a:rPr lang="en-US" dirty="0">
                <a:solidFill>
                  <a:schemeClr val="tx1"/>
                </a:solidFill>
              </a:rPr>
              <a:t>Laptop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CAB5F131-5211-48D9-877C-251007C2EE14}"/>
              </a:ext>
            </a:extLst>
          </p:cNvPr>
          <p:cNvCxnSpPr>
            <a:cxnSpLocks/>
            <a:stCxn id="14" idx="0"/>
            <a:endCxn id="93" idx="2"/>
          </p:cNvCxnSpPr>
          <p:nvPr/>
        </p:nvCxnSpPr>
        <p:spPr>
          <a:xfrm rot="16200000" flipV="1">
            <a:off x="382900" y="3316785"/>
            <a:ext cx="574350" cy="732345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5DCD6F24-00AC-4A59-BA87-0D499D12ECED}"/>
              </a:ext>
            </a:extLst>
          </p:cNvPr>
          <p:cNvCxnSpPr>
            <a:cxnSpLocks/>
            <a:stCxn id="14" idx="0"/>
            <a:endCxn id="96" idx="2"/>
          </p:cNvCxnSpPr>
          <p:nvPr/>
        </p:nvCxnSpPr>
        <p:spPr>
          <a:xfrm rot="5400000" flipH="1" flipV="1">
            <a:off x="759216" y="3690468"/>
            <a:ext cx="556696" cy="263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or: Curved 88">
            <a:extLst>
              <a:ext uri="{FF2B5EF4-FFF2-40B4-BE49-F238E27FC236}">
                <a16:creationId xmlns:a16="http://schemas.microsoft.com/office/drawing/2014/main" id="{6A4FE4A4-D71D-4E53-BFDA-9513BA667C60}"/>
              </a:ext>
            </a:extLst>
          </p:cNvPr>
          <p:cNvCxnSpPr>
            <a:cxnSpLocks/>
            <a:stCxn id="85" idx="2"/>
            <a:endCxn id="14" idx="0"/>
          </p:cNvCxnSpPr>
          <p:nvPr/>
        </p:nvCxnSpPr>
        <p:spPr>
          <a:xfrm rot="5400000">
            <a:off x="1119591" y="3330095"/>
            <a:ext cx="556695" cy="723381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329636D-E6A2-4B0B-9169-B7BADB425A11}"/>
              </a:ext>
            </a:extLst>
          </p:cNvPr>
          <p:cNvSpPr txBox="1"/>
          <p:nvPr/>
        </p:nvSpPr>
        <p:spPr>
          <a:xfrm>
            <a:off x="177731" y="1837683"/>
            <a:ext cx="178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S21 Ultra phones running 5GTracker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C6EC8FD-A7C0-4AB5-938C-8B5264968892}"/>
              </a:ext>
            </a:extLst>
          </p:cNvPr>
          <p:cNvSpPr txBox="1"/>
          <p:nvPr/>
        </p:nvSpPr>
        <p:spPr>
          <a:xfrm>
            <a:off x="1927560" y="1979220"/>
            <a:ext cx="2100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Monsoon power monitor and S20U phone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51CB5AD-67E5-41C6-BEAF-D292900FEDC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5135" t="52626" r="7625" b="10912"/>
          <a:stretch/>
        </p:blipFill>
        <p:spPr>
          <a:xfrm>
            <a:off x="656576" y="4147624"/>
            <a:ext cx="760683" cy="464970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92A31172-A0D1-4A56-8E63-4C4DBA8D70E9}"/>
              </a:ext>
            </a:extLst>
          </p:cNvPr>
          <p:cNvGrpSpPr/>
          <p:nvPr/>
        </p:nvGrpSpPr>
        <p:grpSpPr>
          <a:xfrm>
            <a:off x="1397937" y="2387603"/>
            <a:ext cx="723383" cy="1025835"/>
            <a:chOff x="4969552" y="292780"/>
            <a:chExt cx="1733644" cy="2458493"/>
          </a:xfrm>
        </p:grpSpPr>
        <p:pic>
          <p:nvPicPr>
            <p:cNvPr id="85" name="Picture 8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D53F4FF-9A5B-411A-8B5C-1A49A83D0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9870" t="8936" r="26789" b="29600"/>
            <a:stretch/>
          </p:blipFill>
          <p:spPr>
            <a:xfrm flipH="1">
              <a:off x="4969552" y="292780"/>
              <a:ext cx="1733644" cy="2458493"/>
            </a:xfrm>
            <a:prstGeom prst="rect">
              <a:avLst/>
            </a:prstGeom>
          </p:spPr>
        </p:pic>
        <p:pic>
          <p:nvPicPr>
            <p:cNvPr id="90" name="Picture 8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E51B7793-C165-4B30-8EE5-53E7545A3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83079" y="513175"/>
              <a:ext cx="1049992" cy="2025115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48C75A0-DDA4-4431-B84C-6C49FABCFE14}"/>
              </a:ext>
            </a:extLst>
          </p:cNvPr>
          <p:cNvGrpSpPr/>
          <p:nvPr/>
        </p:nvGrpSpPr>
        <p:grpSpPr>
          <a:xfrm>
            <a:off x="-57789" y="2369948"/>
            <a:ext cx="723383" cy="1025835"/>
            <a:chOff x="4969552" y="292780"/>
            <a:chExt cx="1733644" cy="2458493"/>
          </a:xfrm>
        </p:grpSpPr>
        <p:pic>
          <p:nvPicPr>
            <p:cNvPr id="93" name="Picture 9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7552B9C-919A-45CB-94CD-03BD692DD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9870" t="8936" r="26789" b="29600"/>
            <a:stretch/>
          </p:blipFill>
          <p:spPr>
            <a:xfrm flipH="1">
              <a:off x="4969552" y="292780"/>
              <a:ext cx="1733644" cy="2458493"/>
            </a:xfrm>
            <a:prstGeom prst="rect">
              <a:avLst/>
            </a:prstGeom>
          </p:spPr>
        </p:pic>
        <p:pic>
          <p:nvPicPr>
            <p:cNvPr id="94" name="Picture 9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CC84D1E-306C-4A84-A5DC-5D1E4FAE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83079" y="513175"/>
              <a:ext cx="1049992" cy="2025115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DAB8FBD-2677-4081-88F8-83471FA860E5}"/>
              </a:ext>
            </a:extLst>
          </p:cNvPr>
          <p:cNvGrpSpPr/>
          <p:nvPr/>
        </p:nvGrpSpPr>
        <p:grpSpPr>
          <a:xfrm>
            <a:off x="677190" y="2387602"/>
            <a:ext cx="723383" cy="1025835"/>
            <a:chOff x="4969552" y="292780"/>
            <a:chExt cx="1733644" cy="2458493"/>
          </a:xfrm>
        </p:grpSpPr>
        <p:pic>
          <p:nvPicPr>
            <p:cNvPr id="96" name="Picture 9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58740C4-2B53-49F5-ACA0-58062938A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9870" t="8936" r="26789" b="29600"/>
            <a:stretch/>
          </p:blipFill>
          <p:spPr>
            <a:xfrm flipH="1">
              <a:off x="4969552" y="292780"/>
              <a:ext cx="1733644" cy="2458493"/>
            </a:xfrm>
            <a:prstGeom prst="rect">
              <a:avLst/>
            </a:prstGeom>
          </p:spPr>
        </p:pic>
        <p:pic>
          <p:nvPicPr>
            <p:cNvPr id="97" name="Picture 9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6776FBB-8DE4-4BEB-9A88-CB90306F8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83079" y="513175"/>
              <a:ext cx="1049992" cy="2025115"/>
            </a:xfrm>
            <a:prstGeom prst="rect">
              <a:avLst/>
            </a:prstGeom>
          </p:spPr>
        </p:pic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3D99CBD3-8D24-4293-AA6F-6714919944D9}"/>
              </a:ext>
            </a:extLst>
          </p:cNvPr>
          <p:cNvSpPr/>
          <p:nvPr/>
        </p:nvSpPr>
        <p:spPr>
          <a:xfrm>
            <a:off x="-11106" y="2378558"/>
            <a:ext cx="2100438" cy="105782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7FAA9EC-4400-438D-9D9A-8ED4FC0B4665}"/>
              </a:ext>
            </a:extLst>
          </p:cNvPr>
          <p:cNvSpPr/>
          <p:nvPr/>
        </p:nvSpPr>
        <p:spPr>
          <a:xfrm>
            <a:off x="2146341" y="2479565"/>
            <a:ext cx="1792659" cy="882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DF38AFE-A0D0-44E0-A708-91F6B8FD8346}"/>
              </a:ext>
            </a:extLst>
          </p:cNvPr>
          <p:cNvSpPr/>
          <p:nvPr/>
        </p:nvSpPr>
        <p:spPr>
          <a:xfrm>
            <a:off x="81193" y="3993496"/>
            <a:ext cx="1792659" cy="882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54D92F-70AD-4CA2-88A1-0848AF0CA307}"/>
              </a:ext>
            </a:extLst>
          </p:cNvPr>
          <p:cNvGrpSpPr/>
          <p:nvPr/>
        </p:nvGrpSpPr>
        <p:grpSpPr>
          <a:xfrm>
            <a:off x="6145365" y="34997"/>
            <a:ext cx="6007348" cy="3619712"/>
            <a:chOff x="6145365" y="34997"/>
            <a:chExt cx="6007348" cy="3619712"/>
          </a:xfrm>
        </p:grpSpPr>
        <p:pic>
          <p:nvPicPr>
            <p:cNvPr id="64" name="Google Shape;154;p5">
              <a:extLst>
                <a:ext uri="{FF2B5EF4-FFF2-40B4-BE49-F238E27FC236}">
                  <a16:creationId xmlns:a16="http://schemas.microsoft.com/office/drawing/2014/main" id="{72C0031F-00B4-4626-9192-6F251DC5B361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t="21371" r="1664" b="20128"/>
            <a:stretch/>
          </p:blipFill>
          <p:spPr>
            <a:xfrm>
              <a:off x="6471032" y="929047"/>
              <a:ext cx="5383020" cy="2297521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65" name="Google Shape;155;p5">
              <a:extLst>
                <a:ext uri="{FF2B5EF4-FFF2-40B4-BE49-F238E27FC236}">
                  <a16:creationId xmlns:a16="http://schemas.microsoft.com/office/drawing/2014/main" id="{187BBBB3-3298-4514-B6D0-6B4C23BF4E0A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l="76636" t="87980" r="4276" b="3369"/>
            <a:stretch/>
          </p:blipFill>
          <p:spPr>
            <a:xfrm>
              <a:off x="10174136" y="2852292"/>
              <a:ext cx="1978577" cy="533628"/>
            </a:xfrm>
            <a:prstGeom prst="rect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E7069F-D368-4404-AD06-EBCB4F63EA6B}"/>
                </a:ext>
              </a:extLst>
            </p:cNvPr>
            <p:cNvSpPr txBox="1"/>
            <p:nvPr/>
          </p:nvSpPr>
          <p:spPr>
            <a:xfrm>
              <a:off x="6145365" y="3316155"/>
              <a:ext cx="4023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6,200+ km drive tests in the U.S.</a:t>
              </a:r>
            </a:p>
          </p:txBody>
        </p:sp>
        <p:pic>
          <p:nvPicPr>
            <p:cNvPr id="77" name="Google Shape;152;p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5FFC72F-568B-4B4F-8F63-63879EA110EA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8961802" y="34997"/>
              <a:ext cx="3190911" cy="213900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208878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98" grpId="0" animBg="1"/>
      <p:bldP spid="98" grpId="1" animBg="1"/>
      <p:bldP spid="99" grpId="0" animBg="1"/>
      <p:bldP spid="9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B6003-4B8F-4DE2-A57B-8E73ADE128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6210F-232D-4BEA-AB33-D2E2E28787E5}"/>
              </a:ext>
            </a:extLst>
          </p:cNvPr>
          <p:cNvSpPr txBox="1"/>
          <p:nvPr/>
        </p:nvSpPr>
        <p:spPr>
          <a:xfrm>
            <a:off x="3616254" y="3390296"/>
            <a:ext cx="4959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Impact of mobility on application QoE in 5G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40BDEC3-CC82-47ED-A32E-716E35D1A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878" y="1369518"/>
            <a:ext cx="1744244" cy="17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523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-template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13975</TotalTime>
  <Words>1050</Words>
  <Application>Microsoft Office PowerPoint</Application>
  <PresentationFormat>Widescreen</PresentationFormat>
  <Paragraphs>242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Verdana Pro</vt:lpstr>
      <vt:lpstr>Arial</vt:lpstr>
      <vt:lpstr>Verdana</vt:lpstr>
      <vt:lpstr>Wingdings</vt:lpstr>
      <vt:lpstr>blank-template</vt:lpstr>
      <vt:lpstr>Vivisecting Mobility Management in 5G Cellular Networks</vt:lpstr>
      <vt:lpstr>PowerPoint Presentation</vt:lpstr>
      <vt:lpstr>What is mobility management?</vt:lpstr>
      <vt:lpstr>Handovers interrupt data activity!</vt:lpstr>
      <vt:lpstr>5G has made mobility management complex</vt:lpstr>
      <vt:lpstr>5G has made mobility management complex</vt:lpstr>
      <vt:lpstr>PowerPoint Presentation</vt:lpstr>
      <vt:lpstr>Measurement Testbed</vt:lpstr>
      <vt:lpstr>PowerPoint Presentation</vt:lpstr>
      <vt:lpstr>PowerPoint Presentation</vt:lpstr>
      <vt:lpstr>PowerPoint Presentation</vt:lpstr>
      <vt:lpstr>Do all handovers have same impact on user QoE?</vt:lpstr>
      <vt:lpstr>PowerPoint Presentation</vt:lpstr>
      <vt:lpstr>Energy Overhead of 5G Handovers</vt:lpstr>
      <vt:lpstr>What have we discussed so far?</vt:lpstr>
      <vt:lpstr>PowerPoint Presentation</vt:lpstr>
      <vt:lpstr>Impact of 5G handovers on network bandwidth</vt:lpstr>
      <vt:lpstr>Impact of 4G and 5G radio antenna co-location</vt:lpstr>
      <vt:lpstr>PowerPoint Presentation</vt:lpstr>
      <vt:lpstr>What can we do to mitigate the impact of mobility?</vt:lpstr>
      <vt:lpstr>PowerPoint Presentation</vt:lpstr>
      <vt:lpstr>System Overview</vt:lpstr>
      <vt:lpstr>PowerPoint Presentation</vt:lpstr>
      <vt:lpstr>System Overview</vt:lpstr>
      <vt:lpstr>PowerPoint Presentation</vt:lpstr>
      <vt:lpstr>16K Panoramic Video Streaming: A Case Study</vt:lpstr>
      <vt:lpstr>Key Findings and 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Vivisecting Mobility Management in 5G Cellular Networks</dc:title>
  <dc:creator>Ahmad Hassan</dc:creator>
  <cp:lastModifiedBy>Ahmad Hassan</cp:lastModifiedBy>
  <cp:revision>658</cp:revision>
  <dcterms:created xsi:type="dcterms:W3CDTF">2022-07-16T22:03:24Z</dcterms:created>
  <dcterms:modified xsi:type="dcterms:W3CDTF">2022-08-25T07:57:05Z</dcterms:modified>
</cp:coreProperties>
</file>